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sldIdLst>
    <p:sldId id="256" r:id="rId2"/>
    <p:sldId id="275" r:id="rId3"/>
    <p:sldId id="282" r:id="rId4"/>
    <p:sldId id="257" r:id="rId5"/>
    <p:sldId id="269" r:id="rId6"/>
    <p:sldId id="280" r:id="rId7"/>
    <p:sldId id="261" r:id="rId8"/>
    <p:sldId id="294" r:id="rId9"/>
    <p:sldId id="287" r:id="rId10"/>
    <p:sldId id="288" r:id="rId11"/>
    <p:sldId id="289" r:id="rId12"/>
    <p:sldId id="272" r:id="rId13"/>
    <p:sldId id="270" r:id="rId14"/>
    <p:sldId id="281" r:id="rId15"/>
    <p:sldId id="271" r:id="rId16"/>
    <p:sldId id="259" r:id="rId17"/>
    <p:sldId id="276" r:id="rId18"/>
    <p:sldId id="277" r:id="rId19"/>
    <p:sldId id="278" r:id="rId20"/>
    <p:sldId id="264" r:id="rId21"/>
    <p:sldId id="267" r:id="rId22"/>
    <p:sldId id="305" r:id="rId23"/>
    <p:sldId id="279" r:id="rId24"/>
    <p:sldId id="265" r:id="rId25"/>
    <p:sldId id="284" r:id="rId26"/>
    <p:sldId id="290" r:id="rId27"/>
    <p:sldId id="291" r:id="rId28"/>
    <p:sldId id="283" r:id="rId29"/>
    <p:sldId id="292" r:id="rId30"/>
    <p:sldId id="293" r:id="rId31"/>
    <p:sldId id="285" r:id="rId32"/>
    <p:sldId id="295" r:id="rId33"/>
    <p:sldId id="286" r:id="rId34"/>
    <p:sldId id="296" r:id="rId35"/>
    <p:sldId id="297" r:id="rId36"/>
    <p:sldId id="298" r:id="rId37"/>
    <p:sldId id="299" r:id="rId38"/>
    <p:sldId id="300" r:id="rId39"/>
    <p:sldId id="301" r:id="rId40"/>
    <p:sldId id="302" r:id="rId41"/>
    <p:sldId id="304" r:id="rId42"/>
    <p:sldId id="266"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70" autoAdjust="0"/>
    <p:restoredTop sz="94676" autoAdjust="0"/>
  </p:normalViewPr>
  <p:slideViewPr>
    <p:cSldViewPr>
      <p:cViewPr varScale="1">
        <p:scale>
          <a:sx n="87" d="100"/>
          <a:sy n="87" d="100"/>
        </p:scale>
        <p:origin x="150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6/3/2015</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B6F15528-21DE-4FAA-801E-634DDDAF4B2B}"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B6F15528-21DE-4FAA-801E-634DDDAF4B2B}"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6/3/2015</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1D8BD707-D9CF-40AE-B4C6-C98DA3205C09}" type="datetimeFigureOut">
              <a:rPr lang="en-US" smtClean="0"/>
              <a:pPr/>
              <a:t>6/3/2015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6/3/2015</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6F15528-21DE-4FAA-801E-634DDDAF4B2B}"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6/3/2015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D8BD707-D9CF-40AE-B4C6-C98DA3205C09}" type="datetimeFigureOut">
              <a:rPr lang="en-US" smtClean="0"/>
              <a:pPr/>
              <a:t>6/3/2015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6/3/2015</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B6F15528-21DE-4FAA-801E-634DDDAF4B2B}"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1D8BD707-D9CF-40AE-B4C6-C98DA3205C09}" type="datetimeFigureOut">
              <a:rPr lang="en-US" smtClean="0"/>
              <a:pPr/>
              <a:t>6/3/2015</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D8BD707-D9CF-40AE-B4C6-C98DA3205C09}" type="datetimeFigureOut">
              <a:rPr lang="en-US" smtClean="0"/>
              <a:pPr/>
              <a:t>6/3/2015</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6F15528-21DE-4FAA-801E-634DDDAF4B2B}"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2819400"/>
            <a:ext cx="6400800" cy="1752600"/>
          </a:xfrm>
        </p:spPr>
        <p:txBody>
          <a:bodyPr/>
          <a:lstStyle/>
          <a:p>
            <a:r>
              <a:rPr lang="en-US" dirty="0" smtClean="0"/>
              <a:t>Public Hearing</a:t>
            </a:r>
          </a:p>
          <a:p>
            <a:r>
              <a:rPr lang="en-US" dirty="0" smtClean="0"/>
              <a:t>June 8, 2015</a:t>
            </a:r>
          </a:p>
          <a:p>
            <a:endParaRPr lang="en-US" dirty="0" smtClean="0"/>
          </a:p>
          <a:p>
            <a:r>
              <a:rPr lang="en-US" dirty="0" smtClean="0"/>
              <a:t>Primary Development Plan</a:t>
            </a:r>
          </a:p>
          <a:p>
            <a:r>
              <a:rPr lang="en-US" dirty="0" smtClean="0"/>
              <a:t>Rezoning Petition REZ-2015-0022</a:t>
            </a:r>
            <a:endParaRPr lang="en-US" dirty="0"/>
          </a:p>
        </p:txBody>
      </p:sp>
      <p:sp>
        <p:nvSpPr>
          <p:cNvPr id="2" name="Title 1"/>
          <p:cNvSpPr>
            <a:spLocks noGrp="1"/>
          </p:cNvSpPr>
          <p:nvPr>
            <p:ph type="ctrTitle"/>
          </p:nvPr>
        </p:nvSpPr>
        <p:spPr/>
        <p:txBody>
          <a:bodyPr>
            <a:normAutofit/>
          </a:bodyPr>
          <a:lstStyle/>
          <a:p>
            <a:r>
              <a:rPr lang="en-US" dirty="0" smtClean="0"/>
              <a:t>Enterprise Pointe</a:t>
            </a:r>
            <a:endParaRPr lang="en-US" dirty="0"/>
          </a:p>
        </p:txBody>
      </p:sp>
    </p:spTree>
    <p:extLst>
      <p:ext uri="{BB962C8B-B14F-4D97-AF65-F5344CB8AC3E}">
        <p14:creationId xmlns:p14="http://schemas.microsoft.com/office/powerpoint/2010/main" val="227301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on the Applicant</a:t>
            </a:r>
            <a:endParaRPr lang="en-US" dirty="0"/>
          </a:p>
        </p:txBody>
      </p:sp>
      <p:sp>
        <p:nvSpPr>
          <p:cNvPr id="3" name="Content Placeholder 2"/>
          <p:cNvSpPr>
            <a:spLocks noGrp="1"/>
          </p:cNvSpPr>
          <p:nvPr>
            <p:ph sz="quarter" idx="1"/>
          </p:nvPr>
        </p:nvSpPr>
        <p:spPr/>
        <p:txBody>
          <a:bodyPr/>
          <a:lstStyle/>
          <a:p>
            <a:r>
              <a:rPr lang="en-US" dirty="0"/>
              <a:t>Through a wide range of programs, Brightpoint helps communities, families, and individuals remove the causes and conditions of </a:t>
            </a:r>
            <a:r>
              <a:rPr lang="en-US" dirty="0" smtClean="0"/>
              <a:t>poverty.</a:t>
            </a:r>
          </a:p>
          <a:p>
            <a:r>
              <a:rPr lang="en-US" dirty="0" smtClean="0"/>
              <a:t>Among its various programs, Brightpoint has previously been involved in residential housing development and redevelopment.</a:t>
            </a:r>
          </a:p>
          <a:p>
            <a:pPr lvl="1"/>
            <a:r>
              <a:rPr lang="en-US" dirty="0" smtClean="0">
                <a:solidFill>
                  <a:schemeClr val="tx1"/>
                </a:solidFill>
              </a:rPr>
              <a:t>In 2012, Brightpoint and Keller Development completed Hopewell Pointe, a community of 35 single family homes made available to low and moderate income families.  All homes are lease-purchase properties, with residents having the opportunity to buy their homes at the end of a 15 year period.</a:t>
            </a:r>
          </a:p>
          <a:p>
            <a:pPr lvl="1"/>
            <a:endParaRPr lang="en-US" dirty="0"/>
          </a:p>
        </p:txBody>
      </p:sp>
    </p:spTree>
    <p:extLst>
      <p:ext uri="{BB962C8B-B14F-4D97-AF65-F5344CB8AC3E}">
        <p14:creationId xmlns:p14="http://schemas.microsoft.com/office/powerpoint/2010/main" val="466626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on the Applicant</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Brightpoint also has been involved in the purchase, rehabilitation and resale of homes to qualifying families.  The goal is to make attractive homes available to families and to support the stability of neighborhoods.</a:t>
            </a:r>
          </a:p>
          <a:p>
            <a:r>
              <a:rPr lang="en-US" dirty="0" smtClean="0"/>
              <a:t>Brightpoint also offers small business financing to entrepreneurs and business owners in northeast Indiana.  Business development services are also provided to assist with business plan writing, registration, marketing, bookkeeping, and other essential activities.</a:t>
            </a:r>
          </a:p>
          <a:p>
            <a:pPr lvl="1"/>
            <a:r>
              <a:rPr lang="en-US" dirty="0" smtClean="0">
                <a:solidFill>
                  <a:schemeClr val="tx1"/>
                </a:solidFill>
              </a:rPr>
              <a:t>This is primarily an alternative source of financing for small business owners and entrepreneurs who may otherwise be unable to borrower from traditional lenders due to past credit problems or loan amounts.</a:t>
            </a:r>
          </a:p>
          <a:p>
            <a:pPr lvl="1"/>
            <a:r>
              <a:rPr lang="en-US" dirty="0" smtClean="0">
                <a:solidFill>
                  <a:schemeClr val="tx1"/>
                </a:solidFill>
              </a:rPr>
              <a:t>Brightpoint regularly works with SCORE, the Indiana Small Business Development Center, Northeast Indiana Innovation Center, and the Fort Wayne Community Development Corporation in connection with its lending programs.</a:t>
            </a:r>
            <a:endParaRPr lang="en-US" dirty="0">
              <a:solidFill>
                <a:schemeClr val="tx1"/>
              </a:solidFill>
            </a:endParaRPr>
          </a:p>
        </p:txBody>
      </p:sp>
    </p:spTree>
    <p:extLst>
      <p:ext uri="{BB962C8B-B14F-4D97-AF65-F5344CB8AC3E}">
        <p14:creationId xmlns:p14="http://schemas.microsoft.com/office/powerpoint/2010/main" val="3586491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33400"/>
            <a:ext cx="8603692"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1204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8812641" cy="503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806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8763000" cy="4801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5674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152401"/>
            <a:ext cx="5486399" cy="3846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5161" y="3124200"/>
            <a:ext cx="4533900" cy="323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9615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of Participation</a:t>
            </a:r>
            <a:endParaRPr lang="en-US" dirty="0"/>
          </a:p>
        </p:txBody>
      </p:sp>
      <p:sp>
        <p:nvSpPr>
          <p:cNvPr id="4" name="Content Placeholder 3"/>
          <p:cNvSpPr>
            <a:spLocks noGrp="1"/>
          </p:cNvSpPr>
          <p:nvPr>
            <p:ph sz="quarter" idx="1"/>
          </p:nvPr>
        </p:nvSpPr>
        <p:spPr/>
        <p:txBody>
          <a:bodyPr>
            <a:normAutofit/>
          </a:bodyPr>
          <a:lstStyle/>
          <a:p>
            <a:r>
              <a:rPr lang="en-US" dirty="0" smtClean="0"/>
              <a:t>Income Limits</a:t>
            </a:r>
          </a:p>
          <a:p>
            <a:pPr lvl="1"/>
            <a:r>
              <a:rPr lang="en-US" dirty="0" smtClean="0">
                <a:solidFill>
                  <a:schemeClr val="tx1"/>
                </a:solidFill>
              </a:rPr>
              <a:t>60% of annual Area Median Income (based on household size and adjusted annually) at time of move-in. For 2015, these are:</a:t>
            </a:r>
          </a:p>
          <a:p>
            <a:pPr lvl="2"/>
            <a:r>
              <a:rPr lang="en-US" dirty="0" smtClean="0"/>
              <a:t>1-person household: $25,950</a:t>
            </a:r>
          </a:p>
          <a:p>
            <a:pPr lvl="2"/>
            <a:r>
              <a:rPr lang="en-US" dirty="0" smtClean="0"/>
              <a:t>2-person household: $29,700</a:t>
            </a:r>
          </a:p>
          <a:p>
            <a:pPr lvl="2"/>
            <a:r>
              <a:rPr lang="en-US" dirty="0" smtClean="0"/>
              <a:t>3-person household: $33,375</a:t>
            </a:r>
          </a:p>
          <a:p>
            <a:pPr lvl="1"/>
            <a:r>
              <a:rPr lang="en-US" dirty="0" smtClean="0">
                <a:solidFill>
                  <a:schemeClr val="tx1"/>
                </a:solidFill>
              </a:rPr>
              <a:t>Increasing income is encouraged and expected!</a:t>
            </a:r>
          </a:p>
          <a:p>
            <a:pPr lvl="1"/>
            <a:r>
              <a:rPr lang="en-US" dirty="0" smtClean="0">
                <a:solidFill>
                  <a:schemeClr val="tx1"/>
                </a:solidFill>
              </a:rPr>
              <a:t>Increasing income will not affect any resident’s ability to continue living at the development.</a:t>
            </a:r>
            <a:endParaRPr lang="en-US" dirty="0">
              <a:solidFill>
                <a:schemeClr val="tx1"/>
              </a:solidFill>
            </a:endParaRPr>
          </a:p>
        </p:txBody>
      </p:sp>
    </p:spTree>
    <p:extLst>
      <p:ext uri="{BB962C8B-B14F-4D97-AF65-F5344CB8AC3E}">
        <p14:creationId xmlns:p14="http://schemas.microsoft.com/office/powerpoint/2010/main" val="4180936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of Participation</a:t>
            </a:r>
            <a:endParaRPr lang="en-US" dirty="0"/>
          </a:p>
        </p:txBody>
      </p:sp>
      <p:sp>
        <p:nvSpPr>
          <p:cNvPr id="3" name="Content Placeholder 2"/>
          <p:cNvSpPr>
            <a:spLocks noGrp="1"/>
          </p:cNvSpPr>
          <p:nvPr>
            <p:ph sz="quarter" idx="1"/>
          </p:nvPr>
        </p:nvSpPr>
        <p:spPr/>
        <p:txBody>
          <a:bodyPr/>
          <a:lstStyle/>
          <a:p>
            <a:r>
              <a:rPr lang="en-US" dirty="0" smtClean="0"/>
              <a:t>Rent Limits</a:t>
            </a:r>
          </a:p>
          <a:p>
            <a:pPr lvl="1"/>
            <a:r>
              <a:rPr lang="en-US" dirty="0" smtClean="0">
                <a:solidFill>
                  <a:schemeClr val="tx1"/>
                </a:solidFill>
              </a:rPr>
              <a:t>Rents are limited based on tenant income and apartment size and are adjusted annually.</a:t>
            </a:r>
          </a:p>
          <a:p>
            <a:pPr lvl="1"/>
            <a:r>
              <a:rPr lang="en-US" dirty="0" smtClean="0">
                <a:solidFill>
                  <a:schemeClr val="tx1"/>
                </a:solidFill>
              </a:rPr>
              <a:t>In 2015, the range would be $300 - $675.</a:t>
            </a:r>
            <a:endParaRPr lang="en-US" dirty="0">
              <a:solidFill>
                <a:schemeClr val="tx1"/>
              </a:solidFill>
            </a:endParaRPr>
          </a:p>
        </p:txBody>
      </p:sp>
    </p:spTree>
    <p:extLst>
      <p:ext uri="{BB962C8B-B14F-4D97-AF65-F5344CB8AC3E}">
        <p14:creationId xmlns:p14="http://schemas.microsoft.com/office/powerpoint/2010/main" val="3736806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of Participation</a:t>
            </a:r>
            <a:endParaRPr lang="en-US" dirty="0"/>
          </a:p>
        </p:txBody>
      </p:sp>
      <p:sp>
        <p:nvSpPr>
          <p:cNvPr id="3" name="Content Placeholder 2"/>
          <p:cNvSpPr>
            <a:spLocks noGrp="1"/>
          </p:cNvSpPr>
          <p:nvPr>
            <p:ph sz="quarter" idx="1"/>
          </p:nvPr>
        </p:nvSpPr>
        <p:spPr/>
        <p:txBody>
          <a:bodyPr/>
          <a:lstStyle/>
          <a:p>
            <a:r>
              <a:rPr lang="en-US" dirty="0" smtClean="0"/>
              <a:t>All prospective tenants must have:</a:t>
            </a:r>
          </a:p>
          <a:p>
            <a:pPr lvl="1"/>
            <a:r>
              <a:rPr lang="en-US" dirty="0">
                <a:solidFill>
                  <a:schemeClr val="tx1"/>
                </a:solidFill>
              </a:rPr>
              <a:t>A</a:t>
            </a:r>
            <a:r>
              <a:rPr lang="en-US" dirty="0" smtClean="0">
                <a:solidFill>
                  <a:schemeClr val="tx1"/>
                </a:solidFill>
              </a:rPr>
              <a:t>cceptable credit history;</a:t>
            </a:r>
          </a:p>
          <a:p>
            <a:pPr lvl="1"/>
            <a:r>
              <a:rPr lang="en-US" dirty="0" smtClean="0">
                <a:solidFill>
                  <a:schemeClr val="tx1"/>
                </a:solidFill>
              </a:rPr>
              <a:t>Landlord reference;</a:t>
            </a:r>
          </a:p>
          <a:p>
            <a:pPr lvl="1"/>
            <a:r>
              <a:rPr lang="en-US" dirty="0" smtClean="0">
                <a:solidFill>
                  <a:schemeClr val="tx1"/>
                </a:solidFill>
              </a:rPr>
              <a:t>Utility payment history;</a:t>
            </a:r>
          </a:p>
          <a:p>
            <a:pPr lvl="1"/>
            <a:r>
              <a:rPr lang="en-US" dirty="0" smtClean="0">
                <a:solidFill>
                  <a:schemeClr val="tx1"/>
                </a:solidFill>
              </a:rPr>
              <a:t>Income verification;</a:t>
            </a:r>
          </a:p>
          <a:p>
            <a:pPr lvl="1"/>
            <a:r>
              <a:rPr lang="en-US" dirty="0" smtClean="0">
                <a:solidFill>
                  <a:schemeClr val="tx1"/>
                </a:solidFill>
              </a:rPr>
              <a:t>Criminal background check.</a:t>
            </a:r>
          </a:p>
          <a:p>
            <a:pPr lvl="2"/>
            <a:r>
              <a:rPr lang="en-US" dirty="0" smtClean="0"/>
              <a:t>Anyone with a felony conviction for violent, sexual, or child-related crimes will be excluded from residency.</a:t>
            </a:r>
          </a:p>
        </p:txBody>
      </p:sp>
    </p:spTree>
    <p:extLst>
      <p:ext uri="{BB962C8B-B14F-4D97-AF65-F5344CB8AC3E}">
        <p14:creationId xmlns:p14="http://schemas.microsoft.com/office/powerpoint/2010/main" val="2349978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of Participation</a:t>
            </a:r>
            <a:endParaRPr lang="en-US" dirty="0"/>
          </a:p>
        </p:txBody>
      </p:sp>
      <p:sp>
        <p:nvSpPr>
          <p:cNvPr id="3" name="Content Placeholder 2"/>
          <p:cNvSpPr>
            <a:spLocks noGrp="1"/>
          </p:cNvSpPr>
          <p:nvPr>
            <p:ph sz="quarter" idx="1"/>
          </p:nvPr>
        </p:nvSpPr>
        <p:spPr/>
        <p:txBody>
          <a:bodyPr/>
          <a:lstStyle/>
          <a:p>
            <a:r>
              <a:rPr lang="en-US" dirty="0" smtClean="0"/>
              <a:t>All tenants must:</a:t>
            </a:r>
          </a:p>
          <a:p>
            <a:pPr lvl="1"/>
            <a:r>
              <a:rPr lang="en-US" dirty="0" smtClean="0">
                <a:solidFill>
                  <a:schemeClr val="tx1"/>
                </a:solidFill>
              </a:rPr>
              <a:t>Sign at least a one-year lease;</a:t>
            </a:r>
          </a:p>
          <a:p>
            <a:pPr lvl="1"/>
            <a:r>
              <a:rPr lang="en-US" dirty="0" smtClean="0">
                <a:solidFill>
                  <a:schemeClr val="tx1"/>
                </a:solidFill>
              </a:rPr>
              <a:t>Work with Brightpoint staff to create and implement a business development action plan;</a:t>
            </a:r>
          </a:p>
          <a:p>
            <a:pPr lvl="1"/>
            <a:r>
              <a:rPr lang="en-US" dirty="0" smtClean="0">
                <a:solidFill>
                  <a:schemeClr val="tx1"/>
                </a:solidFill>
              </a:rPr>
              <a:t>Make meaningful progress annually toward starting a business if they do not yet have one.</a:t>
            </a:r>
          </a:p>
        </p:txBody>
      </p:sp>
    </p:spTree>
    <p:extLst>
      <p:ext uri="{BB962C8B-B14F-4D97-AF65-F5344CB8AC3E}">
        <p14:creationId xmlns:p14="http://schemas.microsoft.com/office/powerpoint/2010/main" val="941438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8534400" cy="758825"/>
          </a:xfrm>
        </p:spPr>
        <p:txBody>
          <a:bodyPr/>
          <a:lstStyle/>
          <a:p>
            <a:r>
              <a:rPr lang="en-US" dirty="0" smtClean="0"/>
              <a:t>Introduction</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2002972"/>
            <a:ext cx="7424492" cy="2438400"/>
          </a:xfrm>
          <a:prstGeom prst="rect">
            <a:avLst/>
          </a:prstGeom>
        </p:spPr>
      </p:pic>
    </p:spTree>
    <p:extLst>
      <p:ext uri="{BB962C8B-B14F-4D97-AF65-F5344CB8AC3E}">
        <p14:creationId xmlns:p14="http://schemas.microsoft.com/office/powerpoint/2010/main" val="1498924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Business Development</a:t>
            </a:r>
            <a:endParaRPr lang="en-US" dirty="0"/>
          </a:p>
        </p:txBody>
      </p:sp>
      <p:sp>
        <p:nvSpPr>
          <p:cNvPr id="6" name="Content Placeholder 5"/>
          <p:cNvSpPr>
            <a:spLocks noGrp="1"/>
          </p:cNvSpPr>
          <p:nvPr>
            <p:ph sz="quarter" idx="1"/>
          </p:nvPr>
        </p:nvSpPr>
        <p:spPr/>
        <p:txBody>
          <a:bodyPr>
            <a:normAutofit lnSpcReduction="10000"/>
          </a:bodyPr>
          <a:lstStyle/>
          <a:p>
            <a:r>
              <a:rPr lang="en-US" dirty="0" smtClean="0"/>
              <a:t>The development will support business by:</a:t>
            </a:r>
          </a:p>
          <a:p>
            <a:pPr lvl="1"/>
            <a:r>
              <a:rPr lang="en-US" dirty="0" smtClean="0">
                <a:solidFill>
                  <a:schemeClr val="tx1"/>
                </a:solidFill>
              </a:rPr>
              <a:t>Providing high-quality, affordable live/work space for entrepreneurs, business owners, and artists;</a:t>
            </a:r>
          </a:p>
          <a:p>
            <a:pPr lvl="1"/>
            <a:r>
              <a:rPr lang="en-US" dirty="0" smtClean="0">
                <a:solidFill>
                  <a:schemeClr val="tx1"/>
                </a:solidFill>
              </a:rPr>
              <a:t>Providing business education courses on-site monthly and one-on-one assistance on-demand;</a:t>
            </a:r>
          </a:p>
          <a:p>
            <a:pPr lvl="1"/>
            <a:r>
              <a:rPr lang="en-US" dirty="0" smtClean="0">
                <a:solidFill>
                  <a:schemeClr val="tx1"/>
                </a:solidFill>
              </a:rPr>
              <a:t>Providing a specialized loan product to residents to finance equipment, inventory, professional services, and working capital;</a:t>
            </a:r>
          </a:p>
          <a:p>
            <a:pPr lvl="1"/>
            <a:r>
              <a:rPr lang="en-US" dirty="0" smtClean="0">
                <a:solidFill>
                  <a:schemeClr val="tx1"/>
                </a:solidFill>
              </a:rPr>
              <a:t>Reporting tenant rents to the credit bureaus to help them improve their credit and better access mainstream financial resources;</a:t>
            </a:r>
          </a:p>
          <a:p>
            <a:pPr lvl="1"/>
            <a:r>
              <a:rPr lang="en-US" dirty="0" smtClean="0">
                <a:solidFill>
                  <a:schemeClr val="tx1"/>
                </a:solidFill>
              </a:rPr>
              <a:t>Working with other partners to offer a wide array of business development services.</a:t>
            </a:r>
            <a:endParaRPr lang="en-US" dirty="0">
              <a:solidFill>
                <a:schemeClr val="tx1"/>
              </a:solidFill>
            </a:endParaRPr>
          </a:p>
        </p:txBody>
      </p:sp>
    </p:spTree>
    <p:extLst>
      <p:ext uri="{BB962C8B-B14F-4D97-AF65-F5344CB8AC3E}">
        <p14:creationId xmlns:p14="http://schemas.microsoft.com/office/powerpoint/2010/main" val="1373661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Development</a:t>
            </a:r>
          </a:p>
        </p:txBody>
      </p:sp>
      <p:sp>
        <p:nvSpPr>
          <p:cNvPr id="3" name="Content Placeholder 2"/>
          <p:cNvSpPr>
            <a:spLocks noGrp="1"/>
          </p:cNvSpPr>
          <p:nvPr>
            <p:ph sz="quarter" idx="1"/>
          </p:nvPr>
        </p:nvSpPr>
        <p:spPr/>
        <p:txBody>
          <a:bodyPr/>
          <a:lstStyle/>
          <a:p>
            <a:r>
              <a:rPr lang="en-US" dirty="0" smtClean="0"/>
              <a:t>The development will </a:t>
            </a:r>
            <a:r>
              <a:rPr lang="en-US" dirty="0"/>
              <a:t>support </a:t>
            </a:r>
            <a:r>
              <a:rPr lang="en-US" dirty="0" smtClean="0"/>
              <a:t>business </a:t>
            </a:r>
            <a:r>
              <a:rPr lang="en-US" dirty="0"/>
              <a:t>by:</a:t>
            </a:r>
          </a:p>
          <a:p>
            <a:pPr lvl="1"/>
            <a:r>
              <a:rPr lang="en-US" dirty="0" smtClean="0">
                <a:solidFill>
                  <a:schemeClr val="tx1"/>
                </a:solidFill>
              </a:rPr>
              <a:t>Working proactively with resident entrepreneurs to identify problems or help them grow their business;</a:t>
            </a:r>
          </a:p>
          <a:p>
            <a:pPr lvl="1"/>
            <a:r>
              <a:rPr lang="en-US" dirty="0" smtClean="0">
                <a:solidFill>
                  <a:schemeClr val="tx1"/>
                </a:solidFill>
              </a:rPr>
              <a:t>Ensuring that each resident has a business development plan that identifies the assistance they may need or the milestones they must accomplish, and how that will happen;</a:t>
            </a:r>
          </a:p>
          <a:p>
            <a:pPr lvl="1"/>
            <a:r>
              <a:rPr lang="en-US" dirty="0">
                <a:solidFill>
                  <a:schemeClr val="tx1"/>
                </a:solidFill>
              </a:rPr>
              <a:t>Requiring that residents in pre-development stages of starting a business meet certain milestones and action steps within a certain amount of </a:t>
            </a:r>
            <a:r>
              <a:rPr lang="en-US" dirty="0" smtClean="0">
                <a:solidFill>
                  <a:schemeClr val="tx1"/>
                </a:solidFill>
              </a:rPr>
              <a:t>time.</a:t>
            </a:r>
            <a:endParaRPr lang="en-US" dirty="0">
              <a:solidFill>
                <a:schemeClr val="tx1"/>
              </a:solidFill>
            </a:endParaRPr>
          </a:p>
          <a:p>
            <a:pPr lvl="1"/>
            <a:endParaRPr lang="en-US" dirty="0" smtClean="0"/>
          </a:p>
        </p:txBody>
      </p:sp>
    </p:spTree>
    <p:extLst>
      <p:ext uri="{BB962C8B-B14F-4D97-AF65-F5344CB8AC3E}">
        <p14:creationId xmlns:p14="http://schemas.microsoft.com/office/powerpoint/2010/main" val="648212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Development	</a:t>
            </a:r>
            <a:endParaRPr lang="en-US" dirty="0"/>
          </a:p>
        </p:txBody>
      </p:sp>
      <p:sp>
        <p:nvSpPr>
          <p:cNvPr id="3" name="Content Placeholder 2"/>
          <p:cNvSpPr>
            <a:spLocks noGrp="1"/>
          </p:cNvSpPr>
          <p:nvPr>
            <p:ph sz="quarter" idx="1"/>
          </p:nvPr>
        </p:nvSpPr>
        <p:spPr/>
        <p:txBody>
          <a:bodyPr/>
          <a:lstStyle/>
          <a:p>
            <a:r>
              <a:rPr lang="en-US" dirty="0" err="1" smtClean="0"/>
              <a:t>Brightpoint</a:t>
            </a:r>
            <a:r>
              <a:rPr lang="en-US" dirty="0" smtClean="0"/>
              <a:t> has had informal discussions with a number of local community organizations regarding shared programs and collocation of services for this development.  Strategic partnerships are anticipated to include:</a:t>
            </a:r>
          </a:p>
          <a:p>
            <a:pPr lvl="1"/>
            <a:r>
              <a:rPr lang="en-US" dirty="0" smtClean="0"/>
              <a:t>Indiana Tech Center for Creative Collaboration</a:t>
            </a:r>
          </a:p>
          <a:p>
            <a:pPr lvl="1"/>
            <a:r>
              <a:rPr lang="en-US" dirty="0" smtClean="0"/>
              <a:t>The </a:t>
            </a:r>
            <a:r>
              <a:rPr lang="en-US" dirty="0" err="1" smtClean="0"/>
              <a:t>Wunderkammer</a:t>
            </a:r>
            <a:r>
              <a:rPr lang="en-US" dirty="0" smtClean="0"/>
              <a:t> Company</a:t>
            </a:r>
          </a:p>
          <a:p>
            <a:pPr lvl="1"/>
            <a:r>
              <a:rPr lang="en-US" dirty="0" err="1" smtClean="0"/>
              <a:t>TekVenture</a:t>
            </a:r>
            <a:r>
              <a:rPr lang="en-US" dirty="0" smtClean="0"/>
              <a:t> </a:t>
            </a:r>
          </a:p>
          <a:p>
            <a:pPr lvl="1"/>
            <a:r>
              <a:rPr lang="en-US" dirty="0" smtClean="0"/>
              <a:t>Arts United </a:t>
            </a:r>
          </a:p>
          <a:p>
            <a:pPr lvl="1"/>
            <a:r>
              <a:rPr lang="en-US" dirty="0" smtClean="0"/>
              <a:t>Northeast Indiana Innovation Center</a:t>
            </a:r>
            <a:endParaRPr lang="en-US" dirty="0"/>
          </a:p>
        </p:txBody>
      </p:sp>
    </p:spTree>
    <p:extLst>
      <p:ext uri="{BB962C8B-B14F-4D97-AF65-F5344CB8AC3E}">
        <p14:creationId xmlns:p14="http://schemas.microsoft.com/office/powerpoint/2010/main" val="1565884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a:t>
            </a:r>
            <a:endParaRPr lang="en-US" dirty="0"/>
          </a:p>
        </p:txBody>
      </p:sp>
      <p:sp>
        <p:nvSpPr>
          <p:cNvPr id="3" name="Content Placeholder 2"/>
          <p:cNvSpPr>
            <a:spLocks noGrp="1"/>
          </p:cNvSpPr>
          <p:nvPr>
            <p:ph sz="quarter" idx="1"/>
          </p:nvPr>
        </p:nvSpPr>
        <p:spPr/>
        <p:txBody>
          <a:bodyPr/>
          <a:lstStyle/>
          <a:p>
            <a:r>
              <a:rPr lang="en-US" dirty="0" smtClean="0"/>
              <a:t>Total cost $7,973,112</a:t>
            </a:r>
          </a:p>
          <a:p>
            <a:pPr lvl="1"/>
            <a:r>
              <a:rPr lang="en-US" dirty="0" smtClean="0">
                <a:solidFill>
                  <a:schemeClr val="tx1"/>
                </a:solidFill>
              </a:rPr>
              <a:t>$7,131,600 private equity from sale of tax credits</a:t>
            </a:r>
          </a:p>
          <a:p>
            <a:pPr lvl="1"/>
            <a:r>
              <a:rPr lang="en-US" dirty="0" smtClean="0">
                <a:solidFill>
                  <a:schemeClr val="tx1"/>
                </a:solidFill>
              </a:rPr>
              <a:t>$685,000 conventional loan</a:t>
            </a:r>
          </a:p>
          <a:p>
            <a:pPr lvl="1"/>
            <a:r>
              <a:rPr lang="en-US" dirty="0" smtClean="0">
                <a:solidFill>
                  <a:schemeClr val="tx1"/>
                </a:solidFill>
              </a:rPr>
              <a:t>$156,112 developer equity</a:t>
            </a:r>
          </a:p>
          <a:p>
            <a:pPr lvl="1"/>
            <a:endParaRPr lang="en-US" dirty="0"/>
          </a:p>
          <a:p>
            <a:r>
              <a:rPr lang="en-US" dirty="0" smtClean="0"/>
              <a:t>Day-to-day operations supported by income from tenants’ rent payments</a:t>
            </a:r>
          </a:p>
        </p:txBody>
      </p:sp>
    </p:spTree>
    <p:extLst>
      <p:ext uri="{BB962C8B-B14F-4D97-AF65-F5344CB8AC3E}">
        <p14:creationId xmlns:p14="http://schemas.microsoft.com/office/powerpoint/2010/main" val="793203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3" name="Content Placeholder 2"/>
          <p:cNvSpPr>
            <a:spLocks noGrp="1"/>
          </p:cNvSpPr>
          <p:nvPr>
            <p:ph sz="quarter" idx="1"/>
          </p:nvPr>
        </p:nvSpPr>
        <p:spPr/>
        <p:txBody>
          <a:bodyPr/>
          <a:lstStyle/>
          <a:p>
            <a:r>
              <a:rPr lang="en-US" dirty="0" smtClean="0"/>
              <a:t>August 27, 2015 – Tax credit award announced</a:t>
            </a:r>
          </a:p>
          <a:p>
            <a:r>
              <a:rPr lang="en-US" dirty="0" smtClean="0"/>
              <a:t>Spring 2016 – Construction </a:t>
            </a:r>
            <a:r>
              <a:rPr lang="en-US" dirty="0"/>
              <a:t>b</a:t>
            </a:r>
            <a:r>
              <a:rPr lang="en-US" dirty="0" smtClean="0"/>
              <a:t>egins</a:t>
            </a:r>
          </a:p>
          <a:p>
            <a:r>
              <a:rPr lang="en-US" dirty="0" smtClean="0"/>
              <a:t>Summer 2017 – Construction ends, leasing begins</a:t>
            </a:r>
          </a:p>
        </p:txBody>
      </p:sp>
    </p:spTree>
    <p:extLst>
      <p:ext uri="{BB962C8B-B14F-4D97-AF65-F5344CB8AC3E}">
        <p14:creationId xmlns:p14="http://schemas.microsoft.com/office/powerpoint/2010/main" val="3757981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Written Commitment</a:t>
            </a:r>
            <a:endParaRPr lang="en-US" dirty="0"/>
          </a:p>
        </p:txBody>
      </p:sp>
      <p:sp>
        <p:nvSpPr>
          <p:cNvPr id="3" name="Content Placeholder 2"/>
          <p:cNvSpPr>
            <a:spLocks noGrp="1"/>
          </p:cNvSpPr>
          <p:nvPr>
            <p:ph sz="quarter" idx="1"/>
          </p:nvPr>
        </p:nvSpPr>
        <p:spPr>
          <a:xfrm>
            <a:off x="301752" y="1524000"/>
            <a:ext cx="8503920" cy="4572000"/>
          </a:xfrm>
        </p:spPr>
        <p:txBody>
          <a:bodyPr>
            <a:normAutofit lnSpcReduction="10000"/>
          </a:bodyPr>
          <a:lstStyle/>
          <a:p>
            <a:r>
              <a:rPr lang="en-US" dirty="0" smtClean="0"/>
              <a:t>In order to limit the impacts on the surrounding and adjacent properties, Brightpoint is proposing a written commitment to limit the uses of the subject real estate.</a:t>
            </a:r>
          </a:p>
          <a:p>
            <a:r>
              <a:rPr lang="en-US" dirty="0" smtClean="0"/>
              <a:t>The Written Commitment has been shared with the following Neighborhood Associations:</a:t>
            </a:r>
          </a:p>
          <a:p>
            <a:pPr lvl="2"/>
            <a:r>
              <a:rPr lang="en-US" dirty="0" smtClean="0"/>
              <a:t>Oakdale Neighborhood Association</a:t>
            </a:r>
          </a:p>
          <a:p>
            <a:pPr lvl="2"/>
            <a:r>
              <a:rPr lang="en-US" dirty="0" smtClean="0"/>
              <a:t>Southwood Park Community Association </a:t>
            </a:r>
          </a:p>
          <a:p>
            <a:pPr lvl="2"/>
            <a:r>
              <a:rPr lang="en-US" dirty="0" smtClean="0"/>
              <a:t>Fairmont Neighborhood Association</a:t>
            </a:r>
          </a:p>
          <a:p>
            <a:pPr lvl="2"/>
            <a:r>
              <a:rPr lang="en-US" dirty="0" smtClean="0"/>
              <a:t>Illsley Place Neighborhood Association</a:t>
            </a:r>
          </a:p>
          <a:p>
            <a:pPr lvl="2"/>
            <a:r>
              <a:rPr lang="en-US" dirty="0" smtClean="0"/>
              <a:t>Foster Park Neighborhood Association</a:t>
            </a:r>
          </a:p>
          <a:p>
            <a:pPr lvl="2"/>
            <a:r>
              <a:rPr lang="en-US" dirty="0" smtClean="0"/>
              <a:t>Southwest Area Partnership</a:t>
            </a:r>
          </a:p>
        </p:txBody>
      </p:sp>
    </p:spTree>
    <p:extLst>
      <p:ext uri="{BB962C8B-B14F-4D97-AF65-F5344CB8AC3E}">
        <p14:creationId xmlns:p14="http://schemas.microsoft.com/office/powerpoint/2010/main" val="352191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Written Commitment	</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The Commitment attempts to define the types of businesses that will be permitted as part of the live-work concept:</a:t>
            </a:r>
          </a:p>
          <a:p>
            <a:pPr lvl="1"/>
            <a:r>
              <a:rPr lang="en-US" dirty="0" smtClean="0">
                <a:solidFill>
                  <a:schemeClr val="tx1"/>
                </a:solidFill>
              </a:rPr>
              <a:t>The owner of the business must live in the unit;</a:t>
            </a:r>
          </a:p>
          <a:p>
            <a:pPr lvl="1"/>
            <a:r>
              <a:rPr lang="en-US" dirty="0" smtClean="0">
                <a:solidFill>
                  <a:schemeClr val="tx1"/>
                </a:solidFill>
              </a:rPr>
              <a:t>No more than 50% of the unit can be devoted to business uses;</a:t>
            </a:r>
          </a:p>
          <a:p>
            <a:pPr lvl="1"/>
            <a:r>
              <a:rPr lang="en-US" dirty="0" smtClean="0">
                <a:solidFill>
                  <a:schemeClr val="tx1"/>
                </a:solidFill>
              </a:rPr>
              <a:t>No more than 3 employees on site.</a:t>
            </a:r>
          </a:p>
          <a:p>
            <a:pPr lvl="1"/>
            <a:r>
              <a:rPr lang="en-US" dirty="0" smtClean="0">
                <a:solidFill>
                  <a:schemeClr val="tx1"/>
                </a:solidFill>
              </a:rPr>
              <a:t>Recognizes classes of permitted uses:</a:t>
            </a:r>
          </a:p>
          <a:p>
            <a:pPr lvl="2"/>
            <a:r>
              <a:rPr lang="en-US" dirty="0" smtClean="0"/>
              <a:t>Business services – professional, consulting, technology</a:t>
            </a:r>
          </a:p>
          <a:p>
            <a:pPr lvl="2"/>
            <a:r>
              <a:rPr lang="en-US" dirty="0" smtClean="0"/>
              <a:t>Personal services – salons, health studio, music schools</a:t>
            </a:r>
          </a:p>
          <a:p>
            <a:pPr lvl="2"/>
            <a:r>
              <a:rPr lang="en-US" dirty="0" smtClean="0"/>
              <a:t>Creative employment – painting, drawing, photography</a:t>
            </a:r>
          </a:p>
          <a:p>
            <a:pPr lvl="2"/>
            <a:r>
              <a:rPr lang="en-US" dirty="0" smtClean="0"/>
              <a:t>Creation of functional art – furniture, rugs, jewelry</a:t>
            </a:r>
          </a:p>
          <a:p>
            <a:pPr lvl="2"/>
            <a:r>
              <a:rPr lang="en-US" dirty="0" smtClean="0"/>
              <a:t>Other similar low intensity uses that do not create excessive noise, odors, or traffic</a:t>
            </a:r>
            <a:endParaRPr lang="en-US" dirty="0"/>
          </a:p>
        </p:txBody>
      </p:sp>
    </p:spTree>
    <p:extLst>
      <p:ext uri="{BB962C8B-B14F-4D97-AF65-F5344CB8AC3E}">
        <p14:creationId xmlns:p14="http://schemas.microsoft.com/office/powerpoint/2010/main" val="2718789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Written Commitment	</a:t>
            </a:r>
            <a:endParaRPr lang="en-US" dirty="0"/>
          </a:p>
        </p:txBody>
      </p:sp>
      <p:sp>
        <p:nvSpPr>
          <p:cNvPr id="3" name="Content Placeholder 2"/>
          <p:cNvSpPr>
            <a:spLocks noGrp="1"/>
          </p:cNvSpPr>
          <p:nvPr>
            <p:ph sz="quarter" idx="1"/>
          </p:nvPr>
        </p:nvSpPr>
        <p:spPr/>
        <p:txBody>
          <a:bodyPr/>
          <a:lstStyle/>
          <a:p>
            <a:r>
              <a:rPr lang="en-US" dirty="0" smtClean="0"/>
              <a:t>The Commitment also specifically defines 111 uses that are not permitted on site.  These are uses that would otherwise be permitted in the C-2 zoning district.</a:t>
            </a:r>
          </a:p>
          <a:p>
            <a:pPr lvl="1"/>
            <a:r>
              <a:rPr lang="en-US" dirty="0" smtClean="0">
                <a:solidFill>
                  <a:schemeClr val="tx1"/>
                </a:solidFill>
              </a:rPr>
              <a:t>The list also incorporates prohibited uses based on feedback received from the various neighborhood meetings Brightpoint conducted.</a:t>
            </a:r>
          </a:p>
          <a:p>
            <a:pPr lvl="0">
              <a:buClr>
                <a:srgbClr val="D16349"/>
              </a:buClr>
            </a:pPr>
            <a:r>
              <a:rPr lang="en-US" dirty="0">
                <a:solidFill>
                  <a:prstClr val="black"/>
                </a:solidFill>
              </a:rPr>
              <a:t>The Commitment also imposes limits on building heights, outside storage, hours of operation, landscaping, </a:t>
            </a:r>
            <a:r>
              <a:rPr lang="en-US" dirty="0" smtClean="0">
                <a:solidFill>
                  <a:prstClr val="black"/>
                </a:solidFill>
              </a:rPr>
              <a:t>signage, lighting, and </a:t>
            </a:r>
            <a:r>
              <a:rPr lang="en-US" dirty="0">
                <a:solidFill>
                  <a:prstClr val="black"/>
                </a:solidFill>
              </a:rPr>
              <a:t>outdoor parking.</a:t>
            </a:r>
          </a:p>
          <a:p>
            <a:pPr lvl="1"/>
            <a:endParaRPr lang="en-US" dirty="0" smtClean="0"/>
          </a:p>
          <a:p>
            <a:pPr marL="274320" lvl="1" indent="0">
              <a:buNone/>
            </a:pPr>
            <a:endParaRPr lang="en-US" dirty="0"/>
          </a:p>
        </p:txBody>
      </p:sp>
    </p:spTree>
    <p:extLst>
      <p:ext uri="{BB962C8B-B14F-4D97-AF65-F5344CB8AC3E}">
        <p14:creationId xmlns:p14="http://schemas.microsoft.com/office/powerpoint/2010/main" val="2877519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Neighborhood Meetings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Neighborhood meetings were held on May 13</a:t>
            </a:r>
            <a:r>
              <a:rPr lang="en-US" baseline="30000" dirty="0" smtClean="0"/>
              <a:t>th</a:t>
            </a:r>
            <a:r>
              <a:rPr lang="en-US" dirty="0" smtClean="0"/>
              <a:t> and May 27</a:t>
            </a:r>
            <a:r>
              <a:rPr lang="en-US" baseline="30000" dirty="0" smtClean="0"/>
              <a:t>th</a:t>
            </a:r>
            <a:r>
              <a:rPr lang="en-US" dirty="0" smtClean="0"/>
              <a:t> at the Summit Campus. </a:t>
            </a:r>
          </a:p>
          <a:p>
            <a:pPr lvl="1"/>
            <a:r>
              <a:rPr lang="en-US" dirty="0" smtClean="0">
                <a:solidFill>
                  <a:schemeClr val="tx1"/>
                </a:solidFill>
              </a:rPr>
              <a:t>Approximately 100 letters to surrounding property owners were mailed in advance of the May 13</a:t>
            </a:r>
            <a:r>
              <a:rPr lang="en-US" baseline="30000" dirty="0" smtClean="0">
                <a:solidFill>
                  <a:schemeClr val="tx1"/>
                </a:solidFill>
              </a:rPr>
              <a:t>th</a:t>
            </a:r>
            <a:r>
              <a:rPr lang="en-US" dirty="0" smtClean="0">
                <a:solidFill>
                  <a:schemeClr val="tx1"/>
                </a:solidFill>
              </a:rPr>
              <a:t> meeting based on proximity to the subject real estate.  Approximately 29 neighbors attended.</a:t>
            </a:r>
          </a:p>
          <a:p>
            <a:pPr lvl="1"/>
            <a:r>
              <a:rPr lang="en-US" dirty="0" smtClean="0">
                <a:solidFill>
                  <a:schemeClr val="tx1"/>
                </a:solidFill>
              </a:rPr>
              <a:t>Approximately 3000 letters to surrounding property owners were mailed in advance of the May 27</a:t>
            </a:r>
            <a:r>
              <a:rPr lang="en-US" baseline="30000" dirty="0" smtClean="0">
                <a:solidFill>
                  <a:schemeClr val="tx1"/>
                </a:solidFill>
              </a:rPr>
              <a:t>th</a:t>
            </a:r>
            <a:r>
              <a:rPr lang="en-US" dirty="0" smtClean="0">
                <a:solidFill>
                  <a:schemeClr val="tx1"/>
                </a:solidFill>
              </a:rPr>
              <a:t> meeting. Approximately 85 people attended. </a:t>
            </a:r>
          </a:p>
          <a:p>
            <a:pPr lvl="0">
              <a:buClr>
                <a:srgbClr val="D16349"/>
              </a:buClr>
            </a:pPr>
            <a:r>
              <a:rPr lang="en-US" dirty="0">
                <a:solidFill>
                  <a:prstClr val="black"/>
                </a:solidFill>
              </a:rPr>
              <a:t>In addition, the Brightpoint development team attended meetings of</a:t>
            </a:r>
            <a:r>
              <a:rPr lang="en-US" dirty="0" smtClean="0">
                <a:solidFill>
                  <a:prstClr val="black"/>
                </a:solidFill>
              </a:rPr>
              <a:t>:</a:t>
            </a:r>
          </a:p>
          <a:p>
            <a:pPr lvl="1"/>
            <a:r>
              <a:rPr lang="en-US" dirty="0" smtClean="0">
                <a:solidFill>
                  <a:prstClr val="black"/>
                </a:solidFill>
              </a:rPr>
              <a:t>The Illsley Place Neighborhood Association</a:t>
            </a:r>
          </a:p>
          <a:p>
            <a:pPr lvl="1"/>
            <a:r>
              <a:rPr lang="en-US" dirty="0" smtClean="0">
                <a:solidFill>
                  <a:prstClr val="black"/>
                </a:solidFill>
              </a:rPr>
              <a:t>The Oakdale Neighborhood Association</a:t>
            </a:r>
          </a:p>
          <a:p>
            <a:pPr lvl="1"/>
            <a:r>
              <a:rPr lang="en-US" dirty="0" smtClean="0">
                <a:solidFill>
                  <a:prstClr val="black"/>
                </a:solidFill>
              </a:rPr>
              <a:t>The Southwest Area Partnership</a:t>
            </a:r>
          </a:p>
          <a:p>
            <a:pPr lvl="1"/>
            <a:r>
              <a:rPr lang="en-US" dirty="0" smtClean="0">
                <a:solidFill>
                  <a:prstClr val="black"/>
                </a:solidFill>
              </a:rPr>
              <a:t>The 46807 Quality of Life Steering Committee</a:t>
            </a:r>
            <a:endParaRPr lang="en-US" dirty="0">
              <a:solidFill>
                <a:prstClr val="black"/>
              </a:solidFill>
            </a:endParaRPr>
          </a:p>
          <a:p>
            <a:pPr lvl="1"/>
            <a:endParaRPr lang="en-US" dirty="0" smtClean="0"/>
          </a:p>
        </p:txBody>
      </p:sp>
    </p:spTree>
    <p:extLst>
      <p:ext uri="{BB962C8B-B14F-4D97-AF65-F5344CB8AC3E}">
        <p14:creationId xmlns:p14="http://schemas.microsoft.com/office/powerpoint/2010/main" val="4102636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Neighborhood Meetings</a:t>
            </a:r>
            <a:endParaRPr lang="en-US" dirty="0"/>
          </a:p>
        </p:txBody>
      </p:sp>
      <p:sp>
        <p:nvSpPr>
          <p:cNvPr id="3" name="Content Placeholder 2"/>
          <p:cNvSpPr>
            <a:spLocks noGrp="1"/>
          </p:cNvSpPr>
          <p:nvPr>
            <p:ph sz="quarter" idx="1"/>
          </p:nvPr>
        </p:nvSpPr>
        <p:spPr/>
        <p:txBody>
          <a:bodyPr>
            <a:normAutofit/>
          </a:bodyPr>
          <a:lstStyle/>
          <a:p>
            <a:r>
              <a:rPr lang="en-US" dirty="0" smtClean="0"/>
              <a:t>Some of the concerns raised at the neighborhood meetings included:</a:t>
            </a:r>
          </a:p>
          <a:p>
            <a:pPr lvl="1"/>
            <a:r>
              <a:rPr lang="en-US" dirty="0" smtClean="0">
                <a:solidFill>
                  <a:schemeClr val="tx1"/>
                </a:solidFill>
              </a:rPr>
              <a:t>The distinction between a use variance and a rezoning;</a:t>
            </a:r>
          </a:p>
          <a:p>
            <a:pPr lvl="1"/>
            <a:r>
              <a:rPr lang="en-US" dirty="0" smtClean="0">
                <a:solidFill>
                  <a:schemeClr val="tx1"/>
                </a:solidFill>
              </a:rPr>
              <a:t>The types of uses that would be permitted;</a:t>
            </a:r>
          </a:p>
          <a:p>
            <a:pPr lvl="1"/>
            <a:r>
              <a:rPr lang="en-US" dirty="0" smtClean="0">
                <a:solidFill>
                  <a:schemeClr val="tx1"/>
                </a:solidFill>
              </a:rPr>
              <a:t>Whether the development would constitute subsidized or government supported housing;</a:t>
            </a:r>
          </a:p>
          <a:p>
            <a:pPr lvl="1"/>
            <a:r>
              <a:rPr lang="en-US" dirty="0" smtClean="0">
                <a:solidFill>
                  <a:schemeClr val="tx1"/>
                </a:solidFill>
              </a:rPr>
              <a:t>The building materials and appearance of the new construction;</a:t>
            </a:r>
          </a:p>
          <a:p>
            <a:pPr lvl="1"/>
            <a:r>
              <a:rPr lang="en-US" dirty="0" smtClean="0">
                <a:solidFill>
                  <a:schemeClr val="tx1"/>
                </a:solidFill>
              </a:rPr>
              <a:t>Qualifications for residency, including income, business requirements, and past criminal history.</a:t>
            </a:r>
          </a:p>
          <a:p>
            <a:pPr marL="274320" lvl="1" indent="0">
              <a:buNone/>
            </a:pPr>
            <a:endParaRPr lang="en-US" dirty="0">
              <a:solidFill>
                <a:schemeClr val="tx1"/>
              </a:solidFill>
            </a:endParaRPr>
          </a:p>
        </p:txBody>
      </p:sp>
    </p:spTree>
    <p:extLst>
      <p:ext uri="{BB962C8B-B14F-4D97-AF65-F5344CB8AC3E}">
        <p14:creationId xmlns:p14="http://schemas.microsoft.com/office/powerpoint/2010/main" val="3506416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2895600"/>
            <a:ext cx="8077200" cy="3352800"/>
          </a:xfrm>
        </p:spPr>
        <p:txBody>
          <a:bodyPr>
            <a:normAutofit fontScale="92500" lnSpcReduction="10000"/>
          </a:bodyPr>
          <a:lstStyle/>
          <a:p>
            <a:pPr marL="285750" indent="-285750" algn="l">
              <a:buFont typeface="Wingdings" panose="05000000000000000000" pitchFamily="2" charset="2"/>
              <a:buChar char="v"/>
            </a:pPr>
            <a:r>
              <a:rPr lang="en-US" b="0" dirty="0"/>
              <a:t>Development Proposal</a:t>
            </a:r>
          </a:p>
          <a:p>
            <a:pPr marL="285750" indent="-285750" algn="l">
              <a:buFont typeface="Wingdings" panose="05000000000000000000" pitchFamily="2" charset="2"/>
              <a:buChar char="v"/>
            </a:pPr>
            <a:r>
              <a:rPr lang="en-US" b="0" dirty="0"/>
              <a:t>Development Partners</a:t>
            </a:r>
          </a:p>
          <a:p>
            <a:pPr marL="285750" indent="-285750" algn="l">
              <a:buFont typeface="Wingdings" panose="05000000000000000000" pitchFamily="2" charset="2"/>
              <a:buChar char="v"/>
            </a:pPr>
            <a:r>
              <a:rPr lang="en-US" b="0" dirty="0"/>
              <a:t>Project details</a:t>
            </a:r>
          </a:p>
          <a:p>
            <a:pPr marL="285750" indent="-285750" algn="l">
              <a:buFont typeface="Wingdings" panose="05000000000000000000" pitchFamily="2" charset="2"/>
              <a:buChar char="v"/>
            </a:pPr>
            <a:r>
              <a:rPr lang="en-US" b="0" dirty="0" smtClean="0"/>
              <a:t>BACKGROUND ON THE APPLICANT</a:t>
            </a:r>
          </a:p>
          <a:p>
            <a:pPr marL="285750" indent="-285750" algn="l">
              <a:buFont typeface="Wingdings" panose="05000000000000000000" pitchFamily="2" charset="2"/>
              <a:buChar char="v"/>
            </a:pPr>
            <a:r>
              <a:rPr lang="en-US" b="0" dirty="0" smtClean="0"/>
              <a:t>Site </a:t>
            </a:r>
            <a:r>
              <a:rPr lang="en-US" b="0" dirty="0"/>
              <a:t>Renderings</a:t>
            </a:r>
          </a:p>
          <a:p>
            <a:pPr marL="285750" indent="-285750" algn="l">
              <a:buFont typeface="Wingdings" panose="05000000000000000000" pitchFamily="2" charset="2"/>
              <a:buChar char="v"/>
            </a:pPr>
            <a:r>
              <a:rPr lang="en-US" b="0" dirty="0"/>
              <a:t>Requirements of Participation</a:t>
            </a:r>
          </a:p>
          <a:p>
            <a:pPr marL="285750" indent="-285750" algn="l">
              <a:buFont typeface="Wingdings" panose="05000000000000000000" pitchFamily="2" charset="2"/>
              <a:buChar char="v"/>
            </a:pPr>
            <a:r>
              <a:rPr lang="en-US" b="0" dirty="0"/>
              <a:t>Business Development</a:t>
            </a:r>
          </a:p>
          <a:p>
            <a:pPr marL="285750" indent="-285750" algn="l">
              <a:buFont typeface="Wingdings" panose="05000000000000000000" pitchFamily="2" charset="2"/>
              <a:buChar char="v"/>
            </a:pPr>
            <a:r>
              <a:rPr lang="en-US" b="0" dirty="0"/>
              <a:t>Funding</a:t>
            </a:r>
          </a:p>
          <a:p>
            <a:pPr marL="285750" indent="-285750" algn="l">
              <a:buFont typeface="Wingdings" panose="05000000000000000000" pitchFamily="2" charset="2"/>
              <a:buChar char="v"/>
            </a:pPr>
            <a:r>
              <a:rPr lang="en-US" b="0" dirty="0"/>
              <a:t>Timeline</a:t>
            </a:r>
          </a:p>
          <a:p>
            <a:pPr marL="285750" indent="-285750" algn="l">
              <a:buFont typeface="Wingdings" panose="05000000000000000000" pitchFamily="2" charset="2"/>
              <a:buChar char="v"/>
            </a:pPr>
            <a:r>
              <a:rPr lang="en-US" b="0" dirty="0"/>
              <a:t>Summary of Written Commitment</a:t>
            </a:r>
          </a:p>
          <a:p>
            <a:pPr marL="285750" indent="-285750" algn="l">
              <a:buFont typeface="Wingdings" panose="05000000000000000000" pitchFamily="2" charset="2"/>
              <a:buChar char="v"/>
            </a:pPr>
            <a:r>
              <a:rPr lang="en-US" b="0" dirty="0"/>
              <a:t>Summary of Neighborhood Meetings</a:t>
            </a:r>
          </a:p>
          <a:p>
            <a:pPr marL="285750" indent="-285750" algn="l">
              <a:buFont typeface="Wingdings" panose="05000000000000000000" pitchFamily="2" charset="2"/>
              <a:buChar char="v"/>
            </a:pPr>
            <a:r>
              <a:rPr lang="en-US" b="0" dirty="0"/>
              <a:t>Development Issues</a:t>
            </a:r>
          </a:p>
          <a:p>
            <a:pPr marL="285750" indent="-285750" algn="l">
              <a:buFont typeface="Wingdings" panose="05000000000000000000" pitchFamily="2" charset="2"/>
              <a:buChar char="v"/>
            </a:pPr>
            <a:r>
              <a:rPr lang="en-US" b="0" dirty="0"/>
              <a:t>Legal Test</a:t>
            </a:r>
          </a:p>
          <a:p>
            <a:pPr algn="l"/>
            <a:endParaRPr lang="en-US" dirty="0"/>
          </a:p>
        </p:txBody>
      </p:sp>
      <p:sp>
        <p:nvSpPr>
          <p:cNvPr id="2" name="Title 1"/>
          <p:cNvSpPr>
            <a:spLocks noGrp="1"/>
          </p:cNvSpPr>
          <p:nvPr>
            <p:ph type="ctrTitle"/>
          </p:nvPr>
        </p:nvSpPr>
        <p:spPr>
          <a:xfrm>
            <a:off x="685800" y="381000"/>
            <a:ext cx="7772400" cy="762000"/>
          </a:xfrm>
        </p:spPr>
        <p:txBody>
          <a:bodyPr>
            <a:normAutofit/>
          </a:bodyPr>
          <a:lstStyle/>
          <a:p>
            <a:r>
              <a:rPr lang="en-US" dirty="0" smtClean="0"/>
              <a:t>Presentation Overview</a:t>
            </a:r>
            <a:endParaRPr lang="en-US" dirty="0"/>
          </a:p>
        </p:txBody>
      </p:sp>
    </p:spTree>
    <p:extLst>
      <p:ext uri="{BB962C8B-B14F-4D97-AF65-F5344CB8AC3E}">
        <p14:creationId xmlns:p14="http://schemas.microsoft.com/office/powerpoint/2010/main" val="3560056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Neighborhood Meetings</a:t>
            </a:r>
            <a:endParaRPr lang="en-US" dirty="0"/>
          </a:p>
        </p:txBody>
      </p:sp>
      <p:sp>
        <p:nvSpPr>
          <p:cNvPr id="3" name="Content Placeholder 2"/>
          <p:cNvSpPr>
            <a:spLocks noGrp="1"/>
          </p:cNvSpPr>
          <p:nvPr>
            <p:ph sz="quarter" idx="1"/>
          </p:nvPr>
        </p:nvSpPr>
        <p:spPr/>
        <p:txBody>
          <a:bodyPr/>
          <a:lstStyle/>
          <a:p>
            <a:pPr lvl="0">
              <a:buClr>
                <a:srgbClr val="D16349"/>
              </a:buClr>
            </a:pPr>
            <a:r>
              <a:rPr lang="en-US" sz="2500" dirty="0">
                <a:solidFill>
                  <a:prstClr val="black"/>
                </a:solidFill>
              </a:rPr>
              <a:t>In response to the neighborhood meetings, Brightpoint has incorporated additional restrictions into the proposed written commitment and has revised the design and building materials of the proposed new construction.</a:t>
            </a:r>
          </a:p>
          <a:p>
            <a:r>
              <a:rPr lang="en-US" sz="2500" dirty="0" smtClean="0"/>
              <a:t>Brightpoint has received letters of support from the 46807 Quality of Life Steering Committee and Mayor Henry.</a:t>
            </a:r>
          </a:p>
          <a:p>
            <a:pPr lvl="1"/>
            <a:r>
              <a:rPr lang="en-US" dirty="0" smtClean="0">
                <a:solidFill>
                  <a:schemeClr val="tx1"/>
                </a:solidFill>
              </a:rPr>
              <a:t>The development has also received positive approval from the City’s Housing and Neighborhood Services (“HANDS”) Board</a:t>
            </a:r>
            <a:endParaRPr lang="en-US" dirty="0">
              <a:solidFill>
                <a:schemeClr val="tx1"/>
              </a:solidFill>
            </a:endParaRPr>
          </a:p>
        </p:txBody>
      </p:sp>
    </p:spTree>
    <p:extLst>
      <p:ext uri="{BB962C8B-B14F-4D97-AF65-F5344CB8AC3E}">
        <p14:creationId xmlns:p14="http://schemas.microsoft.com/office/powerpoint/2010/main" val="19883280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Issues</a:t>
            </a:r>
            <a:endParaRPr lang="en-US" dirty="0"/>
          </a:p>
        </p:txBody>
      </p:sp>
      <p:sp>
        <p:nvSpPr>
          <p:cNvPr id="3" name="Content Placeholder 2"/>
          <p:cNvSpPr>
            <a:spLocks noGrp="1"/>
          </p:cNvSpPr>
          <p:nvPr>
            <p:ph sz="quarter" idx="1"/>
          </p:nvPr>
        </p:nvSpPr>
        <p:spPr/>
        <p:txBody>
          <a:bodyPr>
            <a:normAutofit fontScale="85000" lnSpcReduction="10000"/>
          </a:bodyPr>
          <a:lstStyle/>
          <a:p>
            <a:r>
              <a:rPr lang="en-US" dirty="0" smtClean="0"/>
              <a:t>Site lighting will be limited as follows:</a:t>
            </a:r>
          </a:p>
          <a:p>
            <a:pPr lvl="1"/>
            <a:r>
              <a:rPr lang="en-US" dirty="0" smtClean="0">
                <a:solidFill>
                  <a:schemeClr val="tx1"/>
                </a:solidFill>
              </a:rPr>
              <a:t>Parking lot lighting will be restricted to 15 feet in height and will utilize sharp cut off features to direct light downward and away from adjacent properties</a:t>
            </a:r>
          </a:p>
          <a:p>
            <a:pPr lvl="1"/>
            <a:r>
              <a:rPr lang="en-US" dirty="0" smtClean="0">
                <a:solidFill>
                  <a:schemeClr val="tx1"/>
                </a:solidFill>
              </a:rPr>
              <a:t>Wall pack light fixtures will be mounted near doorways and other key places for safety and convenience and will utilize sharp cut off features</a:t>
            </a:r>
          </a:p>
          <a:p>
            <a:pPr lvl="1"/>
            <a:r>
              <a:rPr lang="en-US" dirty="0" smtClean="0">
                <a:solidFill>
                  <a:schemeClr val="tx1"/>
                </a:solidFill>
              </a:rPr>
              <a:t>Low level bollard lighting will be utilized on walkways to provide and enhance safety</a:t>
            </a:r>
          </a:p>
          <a:p>
            <a:pPr lvl="0">
              <a:buClr>
                <a:srgbClr val="D16349"/>
              </a:buClr>
            </a:pPr>
            <a:r>
              <a:rPr lang="en-US" dirty="0">
                <a:solidFill>
                  <a:prstClr val="black"/>
                </a:solidFill>
              </a:rPr>
              <a:t>Signage will be limited to 8 feet in height and 50 square feet in area consistent with the requirements of the Zoning Ordinance</a:t>
            </a:r>
            <a:r>
              <a:rPr lang="en-US" dirty="0" smtClean="0">
                <a:solidFill>
                  <a:prstClr val="black"/>
                </a:solidFill>
              </a:rPr>
              <a:t>.</a:t>
            </a:r>
          </a:p>
          <a:p>
            <a:pPr lvl="0">
              <a:buClr>
                <a:srgbClr val="D16349"/>
              </a:buClr>
            </a:pPr>
            <a:r>
              <a:rPr lang="en-US" dirty="0" smtClean="0">
                <a:solidFill>
                  <a:prstClr val="black"/>
                </a:solidFill>
              </a:rPr>
              <a:t>Trash receptacles will be visually screened on 3 sides</a:t>
            </a:r>
          </a:p>
          <a:p>
            <a:pPr lvl="0">
              <a:buClr>
                <a:srgbClr val="D16349"/>
              </a:buClr>
            </a:pPr>
            <a:r>
              <a:rPr lang="en-US" dirty="0" smtClean="0">
                <a:solidFill>
                  <a:prstClr val="black"/>
                </a:solidFill>
              </a:rPr>
              <a:t>Outdoor storage of inventory and equipment is prohibited</a:t>
            </a:r>
          </a:p>
          <a:p>
            <a:pPr lvl="0">
              <a:buClr>
                <a:srgbClr val="D16349"/>
              </a:buClr>
            </a:pPr>
            <a:endParaRPr lang="en-US" dirty="0">
              <a:solidFill>
                <a:prstClr val="black"/>
              </a:solidFill>
            </a:endParaRPr>
          </a:p>
          <a:p>
            <a:pPr lvl="1"/>
            <a:endParaRPr lang="en-US" dirty="0" smtClean="0"/>
          </a:p>
        </p:txBody>
      </p:sp>
    </p:spTree>
    <p:extLst>
      <p:ext uri="{BB962C8B-B14F-4D97-AF65-F5344CB8AC3E}">
        <p14:creationId xmlns:p14="http://schemas.microsoft.com/office/powerpoint/2010/main" val="323673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Issues</a:t>
            </a:r>
            <a:endParaRPr lang="en-US" dirty="0"/>
          </a:p>
        </p:txBody>
      </p:sp>
      <p:sp>
        <p:nvSpPr>
          <p:cNvPr id="3" name="Content Placeholder 2"/>
          <p:cNvSpPr>
            <a:spLocks noGrp="1"/>
          </p:cNvSpPr>
          <p:nvPr>
            <p:ph sz="quarter" idx="1"/>
          </p:nvPr>
        </p:nvSpPr>
        <p:spPr/>
        <p:txBody>
          <a:bodyPr/>
          <a:lstStyle/>
          <a:p>
            <a:pPr lvl="0">
              <a:buClr>
                <a:srgbClr val="D16349"/>
              </a:buClr>
            </a:pPr>
            <a:r>
              <a:rPr lang="en-US" sz="2500" dirty="0">
                <a:solidFill>
                  <a:prstClr val="black"/>
                </a:solidFill>
              </a:rPr>
              <a:t>Delivery traffic and hours of operation will be limited to 8:00 </a:t>
            </a:r>
            <a:r>
              <a:rPr lang="en-US" sz="2500" dirty="0" smtClean="0">
                <a:solidFill>
                  <a:prstClr val="black"/>
                </a:solidFill>
              </a:rPr>
              <a:t>a.m. </a:t>
            </a:r>
            <a:r>
              <a:rPr lang="en-US" sz="2500" dirty="0">
                <a:solidFill>
                  <a:prstClr val="black"/>
                </a:solidFill>
              </a:rPr>
              <a:t>to 8:00 p.m.</a:t>
            </a:r>
          </a:p>
          <a:p>
            <a:pPr lvl="0">
              <a:buClr>
                <a:srgbClr val="D16349"/>
              </a:buClr>
            </a:pPr>
            <a:r>
              <a:rPr lang="en-US" sz="2500" dirty="0">
                <a:solidFill>
                  <a:prstClr val="black"/>
                </a:solidFill>
              </a:rPr>
              <a:t>Buffering along the north property line will include a mix of landscape plantings and a solid wood privacy fence</a:t>
            </a:r>
            <a:r>
              <a:rPr lang="en-US" sz="2500" dirty="0" smtClean="0">
                <a:solidFill>
                  <a:prstClr val="black"/>
                </a:solidFill>
              </a:rPr>
              <a:t>.</a:t>
            </a:r>
          </a:p>
          <a:p>
            <a:pPr lvl="0">
              <a:buClr>
                <a:srgbClr val="D16349"/>
              </a:buClr>
            </a:pPr>
            <a:r>
              <a:rPr lang="en-US" sz="2500" dirty="0" smtClean="0">
                <a:solidFill>
                  <a:prstClr val="black"/>
                </a:solidFill>
              </a:rPr>
              <a:t>Overnight parking of business and inoperable vehicles will be prohibited, as will performing substantial maintenance or repairs to motor vehicles.</a:t>
            </a:r>
          </a:p>
          <a:p>
            <a:pPr lvl="0">
              <a:buClr>
                <a:srgbClr val="D16349"/>
              </a:buClr>
            </a:pPr>
            <a:r>
              <a:rPr lang="en-US" sz="2500" dirty="0" smtClean="0">
                <a:solidFill>
                  <a:prstClr val="black"/>
                </a:solidFill>
              </a:rPr>
              <a:t>No new curb cuts to Rudisill Boulevard, Indiana Avenue, or South Wayne Street are contemplated as part of this project.  Instead, all existing means of ingress and egress will be utilized.</a:t>
            </a:r>
            <a:endParaRPr lang="en-US" sz="2500" dirty="0">
              <a:solidFill>
                <a:prstClr val="black"/>
              </a:solidFill>
            </a:endParaRPr>
          </a:p>
          <a:p>
            <a:endParaRPr lang="en-US" dirty="0"/>
          </a:p>
        </p:txBody>
      </p:sp>
    </p:spTree>
    <p:extLst>
      <p:ext uri="{BB962C8B-B14F-4D97-AF65-F5344CB8AC3E}">
        <p14:creationId xmlns:p14="http://schemas.microsoft.com/office/powerpoint/2010/main" val="1878493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Test</a:t>
            </a:r>
            <a:endParaRPr lang="en-US" dirty="0"/>
          </a:p>
        </p:txBody>
      </p:sp>
      <p:sp>
        <p:nvSpPr>
          <p:cNvPr id="3" name="Content Placeholder 2"/>
          <p:cNvSpPr>
            <a:spLocks noGrp="1"/>
          </p:cNvSpPr>
          <p:nvPr>
            <p:ph sz="quarter" idx="1"/>
          </p:nvPr>
        </p:nvSpPr>
        <p:spPr/>
        <p:txBody>
          <a:bodyPr/>
          <a:lstStyle/>
          <a:p>
            <a:r>
              <a:rPr lang="en-US" dirty="0" smtClean="0"/>
              <a:t>The instant proposal meets the requirements stated in Ind. Code Section 36-7-4-603:</a:t>
            </a:r>
          </a:p>
          <a:p>
            <a:pPr lvl="1"/>
            <a:r>
              <a:rPr lang="en-US" dirty="0" smtClean="0">
                <a:solidFill>
                  <a:schemeClr val="tx1"/>
                </a:solidFill>
              </a:rPr>
              <a:t>It is consistent with the Plan-It Allen Comprehensive Plan;</a:t>
            </a:r>
          </a:p>
          <a:p>
            <a:pPr lvl="1"/>
            <a:r>
              <a:rPr lang="en-US" dirty="0" smtClean="0">
                <a:solidFill>
                  <a:schemeClr val="tx1"/>
                </a:solidFill>
              </a:rPr>
              <a:t>It is warranted by the current conditions and character of the surrounding uses and structures;</a:t>
            </a:r>
          </a:p>
          <a:p>
            <a:pPr lvl="1"/>
            <a:r>
              <a:rPr lang="en-US" dirty="0" smtClean="0">
                <a:solidFill>
                  <a:schemeClr val="tx1"/>
                </a:solidFill>
              </a:rPr>
              <a:t>It is the most desirable use of the land;</a:t>
            </a:r>
          </a:p>
          <a:p>
            <a:pPr lvl="1"/>
            <a:r>
              <a:rPr lang="en-US" dirty="0" smtClean="0">
                <a:solidFill>
                  <a:schemeClr val="tx1"/>
                </a:solidFill>
              </a:rPr>
              <a:t>It conserves the surrounding and adjoin property values; and</a:t>
            </a:r>
          </a:p>
          <a:p>
            <a:pPr lvl="1"/>
            <a:r>
              <a:rPr lang="en-US" dirty="0" smtClean="0">
                <a:solidFill>
                  <a:schemeClr val="tx1"/>
                </a:solidFill>
              </a:rPr>
              <a:t>It satisfies the mandate for responsible growth and development.</a:t>
            </a:r>
          </a:p>
        </p:txBody>
      </p:sp>
    </p:spTree>
    <p:extLst>
      <p:ext uri="{BB962C8B-B14F-4D97-AF65-F5344CB8AC3E}">
        <p14:creationId xmlns:p14="http://schemas.microsoft.com/office/powerpoint/2010/main" val="2262686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Test</a:t>
            </a:r>
          </a:p>
        </p:txBody>
      </p:sp>
      <p:sp>
        <p:nvSpPr>
          <p:cNvPr id="3" name="Content Placeholder 2"/>
          <p:cNvSpPr>
            <a:spLocks noGrp="1"/>
          </p:cNvSpPr>
          <p:nvPr>
            <p:ph sz="quarter" idx="1"/>
          </p:nvPr>
        </p:nvSpPr>
        <p:spPr/>
        <p:txBody>
          <a:bodyPr>
            <a:normAutofit fontScale="77500" lnSpcReduction="20000"/>
          </a:bodyPr>
          <a:lstStyle/>
          <a:p>
            <a:pPr lvl="0"/>
            <a:r>
              <a:rPr lang="en-US" sz="2800" dirty="0"/>
              <a:t>The Guiding Principles at the outset of Plan-It Allen </a:t>
            </a:r>
            <a:r>
              <a:rPr lang="en-US" sz="2800" dirty="0" smtClean="0"/>
              <a:t>include the following pertinent recommendations:</a:t>
            </a:r>
            <a:endParaRPr lang="en-US" sz="2800" dirty="0"/>
          </a:p>
          <a:p>
            <a:pPr marL="0" indent="0">
              <a:buNone/>
            </a:pPr>
            <a:endParaRPr lang="en-US" sz="2800" dirty="0"/>
          </a:p>
          <a:p>
            <a:pPr lvl="1"/>
            <a:r>
              <a:rPr lang="en-US" sz="2400" i="1" dirty="0">
                <a:solidFill>
                  <a:schemeClr val="tx1"/>
                </a:solidFill>
              </a:rPr>
              <a:t>“The visual character, historic features and natural assets within the community should be retained and enhanced.”</a:t>
            </a:r>
          </a:p>
          <a:p>
            <a:pPr marL="0" indent="0">
              <a:buNone/>
            </a:pPr>
            <a:endParaRPr lang="en-US" sz="2800" i="1" dirty="0"/>
          </a:p>
          <a:p>
            <a:pPr lvl="1"/>
            <a:r>
              <a:rPr lang="en-US" sz="2400" i="1" dirty="0">
                <a:solidFill>
                  <a:schemeClr val="tx1"/>
                </a:solidFill>
              </a:rPr>
              <a:t>“Neighborhoods, downtowns, commercial centers and towns should be compact, pedestrian friendly and mixed use; districts of single use should be the exception.”</a:t>
            </a:r>
          </a:p>
          <a:p>
            <a:pPr marL="0" indent="0">
              <a:buNone/>
            </a:pPr>
            <a:r>
              <a:rPr lang="en-US" sz="2800" i="1" dirty="0"/>
              <a:t> </a:t>
            </a:r>
          </a:p>
          <a:p>
            <a:pPr lvl="1"/>
            <a:r>
              <a:rPr lang="en-US" sz="2400" i="1" dirty="0">
                <a:solidFill>
                  <a:schemeClr val="tx1"/>
                </a:solidFill>
              </a:rPr>
              <a:t>“Infill development and revitalization initiatives should be encouraged.”</a:t>
            </a:r>
          </a:p>
          <a:p>
            <a:pPr marL="0" indent="0">
              <a:buNone/>
            </a:pPr>
            <a:r>
              <a:rPr lang="en-US" sz="2800" i="1" dirty="0"/>
              <a:t> </a:t>
            </a:r>
          </a:p>
          <a:p>
            <a:pPr lvl="1"/>
            <a:r>
              <a:rPr lang="en-US" sz="2400" i="1" dirty="0">
                <a:solidFill>
                  <a:schemeClr val="tx1"/>
                </a:solidFill>
              </a:rPr>
              <a:t>“Housing with a diversity of values and types should be encouraged to provide housing choices within neighborhoods.”</a:t>
            </a:r>
          </a:p>
          <a:p>
            <a:endParaRPr lang="en-US" dirty="0"/>
          </a:p>
        </p:txBody>
      </p:sp>
    </p:spTree>
    <p:extLst>
      <p:ext uri="{BB962C8B-B14F-4D97-AF65-F5344CB8AC3E}">
        <p14:creationId xmlns:p14="http://schemas.microsoft.com/office/powerpoint/2010/main" val="21691589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Test</a:t>
            </a:r>
          </a:p>
        </p:txBody>
      </p:sp>
      <p:sp>
        <p:nvSpPr>
          <p:cNvPr id="3" name="Content Placeholder 2"/>
          <p:cNvSpPr>
            <a:spLocks noGrp="1"/>
          </p:cNvSpPr>
          <p:nvPr>
            <p:ph sz="quarter" idx="1"/>
          </p:nvPr>
        </p:nvSpPr>
        <p:spPr/>
        <p:txBody>
          <a:bodyPr>
            <a:normAutofit fontScale="55000" lnSpcReduction="20000"/>
          </a:bodyPr>
          <a:lstStyle/>
          <a:p>
            <a:pPr lvl="0"/>
            <a:r>
              <a:rPr lang="en-US" sz="3300" dirty="0"/>
              <a:t>Objective LU10 “encourage[s] sustainable growth by promoting quality, compatible infill development, revitalization and redevelopment in the Fort Wayne urban area.”  Some of the key language of the Plan under this objective recognizes that:</a:t>
            </a:r>
          </a:p>
          <a:p>
            <a:pPr marL="0" indent="0">
              <a:buNone/>
            </a:pPr>
            <a:endParaRPr lang="en-US" sz="3300" dirty="0"/>
          </a:p>
          <a:p>
            <a:pPr lvl="1"/>
            <a:r>
              <a:rPr lang="en-US" sz="2900" i="1" dirty="0">
                <a:solidFill>
                  <a:schemeClr val="tx1"/>
                </a:solidFill>
              </a:rPr>
              <a:t>“the cost of redeveloping land and rehabilitating or revitalizing buildings is not only driven by the cost of materials and labor, it is also influenced by the developer’s profit motive.  In communities around the country, thousands of local . . . community-based organizations (CBOs) function as developers of residential and commercial property with no profit motive.  As a result, these organizations are able to create viable, affordable projects by using public, private, and in-kind donations.  These nonprofit organizations have developed significant expertise in development at the neighborhood or block level.  They are often capable of putting together complex financial development transactions, involving many different financial sources, which few profit minded developers are willing to undertake.”</a:t>
            </a:r>
            <a:endParaRPr lang="en-US" sz="2900" dirty="0">
              <a:solidFill>
                <a:schemeClr val="tx1"/>
              </a:solidFill>
            </a:endParaRPr>
          </a:p>
          <a:p>
            <a:pPr marL="0" indent="0">
              <a:buNone/>
            </a:pPr>
            <a:r>
              <a:rPr lang="en-US" sz="2900" dirty="0"/>
              <a:t> </a:t>
            </a:r>
          </a:p>
          <a:p>
            <a:pPr lvl="1"/>
            <a:r>
              <a:rPr lang="en-US" sz="2900" i="1" dirty="0">
                <a:solidFill>
                  <a:schemeClr val="tx1"/>
                </a:solidFill>
              </a:rPr>
              <a:t>“Board members and staff of these nonprofits often live in the neighborhoods themselves, thereby ensuring that the activities that the organization seeks to complete help to achieve an improved quality of life for all residents of the neighborhood.”</a:t>
            </a:r>
            <a:endParaRPr lang="en-US" sz="2900" dirty="0">
              <a:solidFill>
                <a:schemeClr val="tx1"/>
              </a:solidFill>
            </a:endParaRPr>
          </a:p>
          <a:p>
            <a:endParaRPr lang="en-US" dirty="0"/>
          </a:p>
        </p:txBody>
      </p:sp>
    </p:spTree>
    <p:extLst>
      <p:ext uri="{BB962C8B-B14F-4D97-AF65-F5344CB8AC3E}">
        <p14:creationId xmlns:p14="http://schemas.microsoft.com/office/powerpoint/2010/main" val="35008682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Test</a:t>
            </a:r>
          </a:p>
        </p:txBody>
      </p:sp>
      <p:sp>
        <p:nvSpPr>
          <p:cNvPr id="3" name="Content Placeholder 2"/>
          <p:cNvSpPr>
            <a:spLocks noGrp="1"/>
          </p:cNvSpPr>
          <p:nvPr>
            <p:ph sz="quarter" idx="1"/>
          </p:nvPr>
        </p:nvSpPr>
        <p:spPr/>
        <p:txBody>
          <a:bodyPr>
            <a:normAutofit fontScale="70000" lnSpcReduction="20000"/>
          </a:bodyPr>
          <a:lstStyle/>
          <a:p>
            <a:pPr lvl="0"/>
            <a:r>
              <a:rPr lang="en-US" sz="2800" dirty="0"/>
              <a:t>Objective H3 contemplates that the community should “build on the assets and stabilize the existing neighborhoods.”  In order to accomplish this objective, Plan-It Allen contemplates:</a:t>
            </a:r>
          </a:p>
          <a:p>
            <a:r>
              <a:rPr lang="en-US" sz="2800" dirty="0"/>
              <a:t> </a:t>
            </a:r>
          </a:p>
          <a:p>
            <a:pPr lvl="1"/>
            <a:r>
              <a:rPr lang="en-US" sz="2400" i="1" dirty="0">
                <a:solidFill>
                  <a:schemeClr val="tx1"/>
                </a:solidFill>
              </a:rPr>
              <a:t>“By encouraging residential adaptive reuse through more flexible zoning regulations, jurisdictions can generate more housing, diversify housing stock, offer compatible mixed use opportunities, preserve historic character, and restore underutilized or deteriorating buildings to a useful purpose.  </a:t>
            </a:r>
            <a:r>
              <a:rPr lang="en-US" sz="2400" b="1" i="1" dirty="0">
                <a:solidFill>
                  <a:schemeClr val="tx1"/>
                </a:solidFill>
              </a:rPr>
              <a:t>Many different kinds of buildings can be converted to residential use, including old school buildings</a:t>
            </a:r>
            <a:r>
              <a:rPr lang="en-US" sz="2400" i="1" dirty="0">
                <a:solidFill>
                  <a:schemeClr val="tx1"/>
                </a:solidFill>
              </a:rPr>
              <a:t>, hotels, hospitals, warehouses, and factories.”</a:t>
            </a:r>
            <a:endParaRPr lang="en-US" sz="2400" dirty="0">
              <a:solidFill>
                <a:schemeClr val="tx1"/>
              </a:solidFill>
            </a:endParaRPr>
          </a:p>
          <a:p>
            <a:r>
              <a:rPr lang="en-US" sz="2800" i="1" dirty="0"/>
              <a:t> </a:t>
            </a:r>
            <a:endParaRPr lang="en-US" sz="2800" dirty="0"/>
          </a:p>
          <a:p>
            <a:pPr lvl="1"/>
            <a:r>
              <a:rPr lang="en-US" sz="2400" i="1" dirty="0">
                <a:solidFill>
                  <a:schemeClr val="tx1"/>
                </a:solidFill>
              </a:rPr>
              <a:t>“Architecturally compatible infill housing development provides communities with an alternative to continually growing outward . . .[I]nfill developments can often catalize revitalization in neglected cores.  Infill housing development can lead to higher densities, better access to jobs through proximity to mass transit, greater affordability and more tax dollars for local government.”</a:t>
            </a:r>
            <a:endParaRPr lang="en-US" sz="2400" dirty="0">
              <a:solidFill>
                <a:schemeClr val="tx1"/>
              </a:solidFill>
            </a:endParaRPr>
          </a:p>
          <a:p>
            <a:endParaRPr lang="en-US" dirty="0"/>
          </a:p>
        </p:txBody>
      </p:sp>
    </p:spTree>
    <p:extLst>
      <p:ext uri="{BB962C8B-B14F-4D97-AF65-F5344CB8AC3E}">
        <p14:creationId xmlns:p14="http://schemas.microsoft.com/office/powerpoint/2010/main" val="4127219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Test</a:t>
            </a:r>
          </a:p>
        </p:txBody>
      </p:sp>
      <p:sp>
        <p:nvSpPr>
          <p:cNvPr id="3" name="Content Placeholder 2"/>
          <p:cNvSpPr>
            <a:spLocks noGrp="1"/>
          </p:cNvSpPr>
          <p:nvPr>
            <p:ph sz="quarter" idx="1"/>
          </p:nvPr>
        </p:nvSpPr>
        <p:spPr/>
        <p:txBody>
          <a:bodyPr>
            <a:normAutofit fontScale="92500" lnSpcReduction="20000"/>
          </a:bodyPr>
          <a:lstStyle/>
          <a:p>
            <a:pPr lvl="0"/>
            <a:r>
              <a:rPr lang="en-US" sz="2800" dirty="0"/>
              <a:t>Objective H4 includes promoting and providing housing choice within neighborhoods.  On this point, Objective H4.C provides: </a:t>
            </a:r>
          </a:p>
          <a:p>
            <a:pPr marL="0" indent="0">
              <a:buNone/>
            </a:pPr>
            <a:endParaRPr lang="en-US" sz="2800" dirty="0"/>
          </a:p>
          <a:p>
            <a:pPr lvl="1"/>
            <a:r>
              <a:rPr lang="en-US" sz="2400" i="1" dirty="0">
                <a:solidFill>
                  <a:schemeClr val="tx1"/>
                </a:solidFill>
              </a:rPr>
              <a:t>“encourage private builders to work in partnership with non-for-profit organizations to develop innovative housing designs that promote architectural diversity and affordability within neighborhoods. Private and not-for-profit housing developers can form partnerships to create new and rehabilitated housing developments and projects that contain both affordable and market-rate units, with both types of housing seamlessly meshed.  Such partnerships can allow a project access to tax credits and support for federal and state housing funds, while creating more income-diverse and inclusive communities.”</a:t>
            </a:r>
            <a:endParaRPr lang="en-US" sz="2400" dirty="0">
              <a:solidFill>
                <a:schemeClr val="tx1"/>
              </a:solidFill>
            </a:endParaRPr>
          </a:p>
          <a:p>
            <a:endParaRPr lang="en-US" dirty="0"/>
          </a:p>
        </p:txBody>
      </p:sp>
    </p:spTree>
    <p:extLst>
      <p:ext uri="{BB962C8B-B14F-4D97-AF65-F5344CB8AC3E}">
        <p14:creationId xmlns:p14="http://schemas.microsoft.com/office/powerpoint/2010/main" val="39305996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Test</a:t>
            </a:r>
          </a:p>
        </p:txBody>
      </p:sp>
      <p:sp>
        <p:nvSpPr>
          <p:cNvPr id="3" name="Content Placeholder 2"/>
          <p:cNvSpPr>
            <a:spLocks noGrp="1"/>
          </p:cNvSpPr>
          <p:nvPr>
            <p:ph sz="quarter" idx="1"/>
          </p:nvPr>
        </p:nvSpPr>
        <p:spPr/>
        <p:txBody>
          <a:bodyPr>
            <a:normAutofit fontScale="77500" lnSpcReduction="20000"/>
          </a:bodyPr>
          <a:lstStyle/>
          <a:p>
            <a:pPr lvl="0"/>
            <a:r>
              <a:rPr lang="en-US" dirty="0"/>
              <a:t>This project represents the revitalization and re-use of historic structures that have long been dormant and under-utilized.  Through a strategic investment and careful architectural planning, Brightpoint is restoring Schultz Hall, which was once slated for demolition during the Taylor era after a significant portion of the interior of the structure was devastated by fire.  </a:t>
            </a:r>
          </a:p>
          <a:p>
            <a:pPr marL="0" indent="0">
              <a:buNone/>
            </a:pPr>
            <a:endParaRPr lang="en-US" dirty="0"/>
          </a:p>
          <a:p>
            <a:pPr lvl="0"/>
            <a:r>
              <a:rPr lang="en-US" dirty="0"/>
              <a:t>This development also brings new buildings that have been designed and will be constructed using materials and architectural principles that pay homage to the historic character and fabric of the other buildings on the site and the homes within the surrounding area.</a:t>
            </a:r>
          </a:p>
          <a:p>
            <a:pPr marL="0" indent="0">
              <a:buNone/>
            </a:pPr>
            <a:r>
              <a:rPr lang="en-US" dirty="0"/>
              <a:t> </a:t>
            </a:r>
          </a:p>
          <a:p>
            <a:pPr lvl="0"/>
            <a:r>
              <a:rPr lang="en-US" dirty="0"/>
              <a:t>The development also brings diversity of housing, both in value and in type, to the Rudisill Boulevard corridor.</a:t>
            </a:r>
          </a:p>
          <a:p>
            <a:endParaRPr lang="en-US" dirty="0"/>
          </a:p>
        </p:txBody>
      </p:sp>
    </p:spTree>
    <p:extLst>
      <p:ext uri="{BB962C8B-B14F-4D97-AF65-F5344CB8AC3E}">
        <p14:creationId xmlns:p14="http://schemas.microsoft.com/office/powerpoint/2010/main" val="40665036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Test</a:t>
            </a:r>
          </a:p>
        </p:txBody>
      </p:sp>
      <p:sp>
        <p:nvSpPr>
          <p:cNvPr id="3" name="Content Placeholder 2"/>
          <p:cNvSpPr>
            <a:spLocks noGrp="1"/>
          </p:cNvSpPr>
          <p:nvPr>
            <p:ph sz="quarter" idx="1"/>
          </p:nvPr>
        </p:nvSpPr>
        <p:spPr/>
        <p:txBody>
          <a:bodyPr>
            <a:normAutofit fontScale="85000" lnSpcReduction="10000"/>
          </a:bodyPr>
          <a:lstStyle/>
          <a:p>
            <a:pPr lvl="0"/>
            <a:r>
              <a:rPr lang="en-US" dirty="0"/>
              <a:t>The development is within the growth area contemplated by the Plan-It Allen Conceptual Development Map and takes advantage of the fact that all utilities are already available at the site.</a:t>
            </a:r>
          </a:p>
          <a:p>
            <a:pPr lvl="0"/>
            <a:endParaRPr lang="en-US" dirty="0" smtClean="0"/>
          </a:p>
          <a:p>
            <a:pPr lvl="0"/>
            <a:r>
              <a:rPr lang="en-US" dirty="0" smtClean="0"/>
              <a:t>The </a:t>
            </a:r>
            <a:r>
              <a:rPr lang="en-US" dirty="0"/>
              <a:t>development represents a collaboration of housing and working opportunities on site, thereby adhering to the Plan-It Allen’s goal of promoting mixed use developments with location of daily living activities within walking distance.  The development will also include adequate common space where interaction and collaboration can occur among the residents and entrepreneurs. </a:t>
            </a:r>
          </a:p>
          <a:p>
            <a:pPr marL="0" indent="0">
              <a:buNone/>
            </a:pPr>
            <a:r>
              <a:rPr lang="en-US" dirty="0"/>
              <a:t> </a:t>
            </a:r>
          </a:p>
          <a:p>
            <a:endParaRPr lang="en-US" dirty="0"/>
          </a:p>
        </p:txBody>
      </p:sp>
    </p:spTree>
    <p:extLst>
      <p:ext uri="{BB962C8B-B14F-4D97-AF65-F5344CB8AC3E}">
        <p14:creationId xmlns:p14="http://schemas.microsoft.com/office/powerpoint/2010/main" val="2785181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Development Proposal</a:t>
            </a:r>
            <a:endParaRPr lang="en-US" dirty="0"/>
          </a:p>
        </p:txBody>
      </p:sp>
      <p:sp>
        <p:nvSpPr>
          <p:cNvPr id="2" name="Content Placeholder 1"/>
          <p:cNvSpPr>
            <a:spLocks noGrp="1"/>
          </p:cNvSpPr>
          <p:nvPr>
            <p:ph sz="quarter" idx="1"/>
          </p:nvPr>
        </p:nvSpPr>
        <p:spPr/>
        <p:txBody>
          <a:bodyPr>
            <a:normAutofit fontScale="92500"/>
          </a:bodyPr>
          <a:lstStyle/>
          <a:p>
            <a:r>
              <a:rPr lang="en-US" dirty="0" smtClean="0"/>
              <a:t>48 apartments for entrepreneurs, business owners, artists, artisans, and makers.</a:t>
            </a:r>
            <a:endParaRPr lang="en-US" dirty="0"/>
          </a:p>
          <a:p>
            <a:pPr marL="0" indent="0">
              <a:buNone/>
            </a:pPr>
            <a:endParaRPr lang="en-US" dirty="0"/>
          </a:p>
          <a:p>
            <a:r>
              <a:rPr lang="en-US" dirty="0" smtClean="0"/>
              <a:t>Co-located living and working space, with business amenities on-site.</a:t>
            </a:r>
          </a:p>
          <a:p>
            <a:pPr marL="0" indent="0">
              <a:buNone/>
            </a:pPr>
            <a:endParaRPr lang="en-US" dirty="0"/>
          </a:p>
          <a:p>
            <a:r>
              <a:rPr lang="en-US" dirty="0" smtClean="0"/>
              <a:t>Located at 800 W Rudisill Blvd, rehabilitation of 3 existing structures, creation of 2 new structures.</a:t>
            </a:r>
          </a:p>
          <a:p>
            <a:pPr marL="0" indent="0">
              <a:buNone/>
            </a:pPr>
            <a:endParaRPr lang="en-US" dirty="0"/>
          </a:p>
          <a:p>
            <a:r>
              <a:rPr lang="en-US" dirty="0" smtClean="0"/>
              <a:t>Community investment of approximately $7.9 million.</a:t>
            </a:r>
            <a:endParaRPr lang="en-US" dirty="0"/>
          </a:p>
        </p:txBody>
      </p:sp>
    </p:spTree>
    <p:extLst>
      <p:ext uri="{BB962C8B-B14F-4D97-AF65-F5344CB8AC3E}">
        <p14:creationId xmlns:p14="http://schemas.microsoft.com/office/powerpoint/2010/main" val="2626759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Test</a:t>
            </a:r>
            <a:endParaRPr lang="en-US" dirty="0"/>
          </a:p>
        </p:txBody>
      </p:sp>
      <p:sp>
        <p:nvSpPr>
          <p:cNvPr id="3" name="Content Placeholder 2"/>
          <p:cNvSpPr>
            <a:spLocks noGrp="1"/>
          </p:cNvSpPr>
          <p:nvPr>
            <p:ph sz="quarter" idx="1"/>
          </p:nvPr>
        </p:nvSpPr>
        <p:spPr/>
        <p:txBody>
          <a:bodyPr>
            <a:normAutofit fontScale="70000" lnSpcReduction="20000"/>
          </a:bodyPr>
          <a:lstStyle/>
          <a:p>
            <a:pPr lvl="0"/>
            <a:r>
              <a:rPr lang="en-US" dirty="0"/>
              <a:t>Brightpoint is pooling together diverse resources – private investment, tax credit financing, traditional loan financing – as part of a complex financial development that few (if any) profit minded private developers have been willing to undertake since Taylor made the decision to close.  </a:t>
            </a:r>
            <a:endParaRPr lang="en-US" dirty="0" smtClean="0"/>
          </a:p>
          <a:p>
            <a:pPr lvl="1"/>
            <a:endParaRPr lang="en-US" dirty="0" smtClean="0"/>
          </a:p>
          <a:p>
            <a:pPr lvl="1"/>
            <a:r>
              <a:rPr lang="en-US" sz="2400" dirty="0" err="1" smtClean="0">
                <a:solidFill>
                  <a:schemeClr val="tx1"/>
                </a:solidFill>
              </a:rPr>
              <a:t>Brightpoint</a:t>
            </a:r>
            <a:r>
              <a:rPr lang="en-US" sz="2400" dirty="0" smtClean="0">
                <a:solidFill>
                  <a:schemeClr val="tx1"/>
                </a:solidFill>
              </a:rPr>
              <a:t> is responsive and accountable to community members in a way that few other entities are and is devoting substantial resources to the development, revitalization, and enhancement of a community oriented project.  The Plan-It Allen Comprehensive Plan celebrates such innovative developments.  </a:t>
            </a:r>
            <a:endParaRPr lang="en-US" sz="2400" dirty="0">
              <a:solidFill>
                <a:schemeClr val="tx1"/>
              </a:solidFill>
            </a:endParaRPr>
          </a:p>
          <a:p>
            <a:pPr marL="0" indent="0">
              <a:buNone/>
            </a:pPr>
            <a:r>
              <a:rPr lang="en-US" dirty="0"/>
              <a:t> </a:t>
            </a:r>
          </a:p>
          <a:p>
            <a:pPr lvl="0"/>
            <a:r>
              <a:rPr lang="en-US" dirty="0"/>
              <a:t>As recognized by Plan-It Allen, there is merit to having members of the development team live within the community to be served.  In this case, two of </a:t>
            </a:r>
            <a:r>
              <a:rPr lang="en-US" dirty="0" smtClean="0"/>
              <a:t>Brightpoint’s </a:t>
            </a:r>
            <a:r>
              <a:rPr lang="en-US" dirty="0"/>
              <a:t>own staff live within blocks of the project site.  In addition, two of the architects for this project are also within blocks.  As if the mission of Brightpoint were not motivation enough, the development team has a vested interest in improving the quality of life in the neighborhood. </a:t>
            </a:r>
          </a:p>
          <a:p>
            <a:endParaRPr lang="en-US" dirty="0"/>
          </a:p>
        </p:txBody>
      </p:sp>
    </p:spTree>
    <p:extLst>
      <p:ext uri="{BB962C8B-B14F-4D97-AF65-F5344CB8AC3E}">
        <p14:creationId xmlns:p14="http://schemas.microsoft.com/office/powerpoint/2010/main" val="22756366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Test</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This proposal will conserve, if not enhance, property values through a nearly $8 million investment in restoring long vacant and under utilized buildings.</a:t>
            </a:r>
          </a:p>
          <a:p>
            <a:r>
              <a:rPr lang="en-US" dirty="0" smtClean="0"/>
              <a:t>In addition, in a recent survey on the effects of affordable housing on neighboring property values, the National Housing Conference’s Center for Housing Policy noted several concrete ways property values can be conserved:</a:t>
            </a:r>
          </a:p>
          <a:p>
            <a:pPr lvl="1"/>
            <a:r>
              <a:rPr lang="en-US" dirty="0" smtClean="0">
                <a:solidFill>
                  <a:schemeClr val="tx1"/>
                </a:solidFill>
              </a:rPr>
              <a:t>Attractive design that blends well with the surrounding neighborhood is more likely to have no effect or even a positive effect on property values.</a:t>
            </a:r>
          </a:p>
          <a:p>
            <a:pPr lvl="1"/>
            <a:r>
              <a:rPr lang="en-US" dirty="0" smtClean="0">
                <a:solidFill>
                  <a:schemeClr val="tx1"/>
                </a:solidFill>
              </a:rPr>
              <a:t>Poorly maintained housing has been shown to depress nearby property values.</a:t>
            </a:r>
          </a:p>
          <a:p>
            <a:pPr lvl="1"/>
            <a:r>
              <a:rPr lang="en-US" dirty="0" smtClean="0">
                <a:solidFill>
                  <a:schemeClr val="tx1"/>
                </a:solidFill>
              </a:rPr>
              <a:t>Rehabilitation of distressed properties has proven beneficial to neighboring home values.</a:t>
            </a:r>
            <a:endParaRPr lang="en-US" dirty="0">
              <a:solidFill>
                <a:schemeClr val="tx1"/>
              </a:solidFill>
            </a:endParaRPr>
          </a:p>
        </p:txBody>
      </p:sp>
    </p:spTree>
    <p:extLst>
      <p:ext uri="{BB962C8B-B14F-4D97-AF65-F5344CB8AC3E}">
        <p14:creationId xmlns:p14="http://schemas.microsoft.com/office/powerpoint/2010/main" val="26941270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Comments</a:t>
            </a:r>
            <a:endParaRPr lang="en-US" dirty="0"/>
          </a:p>
        </p:txBody>
      </p:sp>
      <p:sp>
        <p:nvSpPr>
          <p:cNvPr id="3" name="Content Placeholder 2"/>
          <p:cNvSpPr>
            <a:spLocks noGrp="1"/>
          </p:cNvSpPr>
          <p:nvPr>
            <p:ph sz="quarter" idx="1"/>
          </p:nvPr>
        </p:nvSpPr>
        <p:spPr/>
        <p:txBody>
          <a:bodyPr/>
          <a:lstStyle/>
          <a:p>
            <a:pPr marL="0" indent="0" algn="ctr">
              <a:buNone/>
            </a:pPr>
            <a:endParaRPr lang="en-US" dirty="0" smtClean="0"/>
          </a:p>
          <a:p>
            <a:pPr marL="0" indent="0" algn="ctr">
              <a:buNone/>
            </a:pPr>
            <a:endParaRPr lang="en-US" dirty="0"/>
          </a:p>
        </p:txBody>
      </p:sp>
    </p:spTree>
    <p:extLst>
      <p:ext uri="{BB962C8B-B14F-4D97-AF65-F5344CB8AC3E}">
        <p14:creationId xmlns:p14="http://schemas.microsoft.com/office/powerpoint/2010/main" val="102977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Development Partners</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313" y="1600200"/>
            <a:ext cx="4176277" cy="1371600"/>
          </a:xfrm>
          <a:prstGeom prst="rect">
            <a:avLst/>
          </a:prstGeom>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851" y="3886200"/>
            <a:ext cx="3505199" cy="1593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KellerName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057400"/>
            <a:ext cx="3597472" cy="85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NGM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3773740"/>
            <a:ext cx="2904313" cy="1705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538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Project Details</a:t>
            </a:r>
            <a:endParaRPr lang="en-US" dirty="0"/>
          </a:p>
        </p:txBody>
      </p:sp>
      <p:sp>
        <p:nvSpPr>
          <p:cNvPr id="4" name="Content Placeholder 3"/>
          <p:cNvSpPr>
            <a:spLocks noGrp="1"/>
          </p:cNvSpPr>
          <p:nvPr>
            <p:ph sz="quarter" idx="1"/>
          </p:nvPr>
        </p:nvSpPr>
        <p:spPr/>
        <p:txBody>
          <a:bodyPr/>
          <a:lstStyle/>
          <a:p>
            <a:r>
              <a:rPr lang="en-US" dirty="0" smtClean="0"/>
              <a:t>48 apartments</a:t>
            </a:r>
          </a:p>
          <a:p>
            <a:pPr lvl="1"/>
            <a:r>
              <a:rPr lang="en-US" dirty="0" smtClean="0">
                <a:solidFill>
                  <a:schemeClr val="tx1"/>
                </a:solidFill>
              </a:rPr>
              <a:t>(5) one-bedroom</a:t>
            </a:r>
          </a:p>
          <a:p>
            <a:pPr lvl="1"/>
            <a:r>
              <a:rPr lang="en-US" dirty="0" smtClean="0">
                <a:solidFill>
                  <a:schemeClr val="tx1"/>
                </a:solidFill>
              </a:rPr>
              <a:t>(40) two-bedroom</a:t>
            </a:r>
          </a:p>
          <a:p>
            <a:pPr lvl="1"/>
            <a:r>
              <a:rPr lang="en-US" dirty="0" smtClean="0">
                <a:solidFill>
                  <a:schemeClr val="tx1"/>
                </a:solidFill>
              </a:rPr>
              <a:t>(3) three-bedroom</a:t>
            </a:r>
          </a:p>
          <a:p>
            <a:r>
              <a:rPr lang="en-US" dirty="0" smtClean="0"/>
              <a:t>Laundry facilities in all buildings</a:t>
            </a:r>
          </a:p>
          <a:p>
            <a:r>
              <a:rPr lang="en-US" dirty="0" smtClean="0"/>
              <a:t>Exercise room</a:t>
            </a:r>
          </a:p>
          <a:p>
            <a:r>
              <a:rPr lang="en-US" dirty="0" smtClean="0"/>
              <a:t>Common space including outdoor garden area, covered outdoor seating, and on-site surface parking.</a:t>
            </a:r>
            <a:endParaRPr lang="en-US" dirty="0"/>
          </a:p>
        </p:txBody>
      </p:sp>
    </p:spTree>
    <p:extLst>
      <p:ext uri="{BB962C8B-B14F-4D97-AF65-F5344CB8AC3E}">
        <p14:creationId xmlns:p14="http://schemas.microsoft.com/office/powerpoint/2010/main" val="2917719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Details</a:t>
            </a:r>
            <a:endParaRPr lang="en-US" dirty="0"/>
          </a:p>
        </p:txBody>
      </p:sp>
      <p:sp>
        <p:nvSpPr>
          <p:cNvPr id="5" name="Content Placeholder 4"/>
          <p:cNvSpPr>
            <a:spLocks noGrp="1"/>
          </p:cNvSpPr>
          <p:nvPr>
            <p:ph sz="quarter" idx="1"/>
          </p:nvPr>
        </p:nvSpPr>
        <p:spPr/>
        <p:txBody>
          <a:bodyPr>
            <a:normAutofit/>
          </a:bodyPr>
          <a:lstStyle/>
          <a:p>
            <a:r>
              <a:rPr lang="en-US" dirty="0" smtClean="0"/>
              <a:t>Business Amenities:</a:t>
            </a:r>
          </a:p>
          <a:p>
            <a:pPr lvl="1"/>
            <a:r>
              <a:rPr lang="en-US" dirty="0" smtClean="0">
                <a:solidFill>
                  <a:schemeClr val="tx1"/>
                </a:solidFill>
              </a:rPr>
              <a:t>Reception Area</a:t>
            </a:r>
          </a:p>
          <a:p>
            <a:pPr lvl="1"/>
            <a:r>
              <a:rPr lang="en-US" dirty="0" smtClean="0">
                <a:solidFill>
                  <a:schemeClr val="tx1"/>
                </a:solidFill>
              </a:rPr>
              <a:t>3 Private </a:t>
            </a:r>
            <a:r>
              <a:rPr lang="en-US" dirty="0">
                <a:solidFill>
                  <a:schemeClr val="tx1"/>
                </a:solidFill>
              </a:rPr>
              <a:t>O</a:t>
            </a:r>
            <a:r>
              <a:rPr lang="en-US" dirty="0" smtClean="0">
                <a:solidFill>
                  <a:schemeClr val="tx1"/>
                </a:solidFill>
              </a:rPr>
              <a:t>ffices</a:t>
            </a:r>
          </a:p>
          <a:p>
            <a:pPr lvl="1"/>
            <a:r>
              <a:rPr lang="en-US" dirty="0" smtClean="0">
                <a:solidFill>
                  <a:schemeClr val="tx1"/>
                </a:solidFill>
              </a:rPr>
              <a:t>Conference Room</a:t>
            </a:r>
          </a:p>
          <a:p>
            <a:pPr lvl="1"/>
            <a:r>
              <a:rPr lang="en-US" dirty="0" smtClean="0">
                <a:solidFill>
                  <a:schemeClr val="tx1"/>
                </a:solidFill>
              </a:rPr>
              <a:t>Mail Room with Copy/Scan/Fax capabilities</a:t>
            </a:r>
          </a:p>
          <a:p>
            <a:pPr lvl="1"/>
            <a:r>
              <a:rPr lang="en-US" dirty="0" smtClean="0">
                <a:solidFill>
                  <a:schemeClr val="tx1"/>
                </a:solidFill>
              </a:rPr>
              <a:t>Gallery</a:t>
            </a:r>
          </a:p>
          <a:p>
            <a:pPr lvl="1"/>
            <a:r>
              <a:rPr lang="en-US" dirty="0" smtClean="0">
                <a:solidFill>
                  <a:schemeClr val="tx1"/>
                </a:solidFill>
              </a:rPr>
              <a:t>Studio Space</a:t>
            </a:r>
          </a:p>
          <a:p>
            <a:pPr lvl="1"/>
            <a:r>
              <a:rPr lang="en-US" dirty="0" smtClean="0">
                <a:solidFill>
                  <a:schemeClr val="tx1"/>
                </a:solidFill>
              </a:rPr>
              <a:t>Multi-Purpose Community Room</a:t>
            </a:r>
          </a:p>
          <a:p>
            <a:pPr lvl="1"/>
            <a:r>
              <a:rPr lang="en-US" dirty="0" smtClean="0">
                <a:solidFill>
                  <a:schemeClr val="tx1"/>
                </a:solidFill>
              </a:rPr>
              <a:t>Equipment Library</a:t>
            </a:r>
            <a:endParaRPr lang="en-US" dirty="0">
              <a:solidFill>
                <a:schemeClr val="tx1"/>
              </a:solidFill>
            </a:endParaRPr>
          </a:p>
          <a:p>
            <a:pPr lvl="1"/>
            <a:r>
              <a:rPr lang="en-US" dirty="0" smtClean="0">
                <a:solidFill>
                  <a:schemeClr val="tx1"/>
                </a:solidFill>
              </a:rPr>
              <a:t>Units with built-in workspace (some with durable finishes/utility sinks)</a:t>
            </a:r>
          </a:p>
          <a:p>
            <a:pPr lvl="1"/>
            <a:endParaRPr lang="en-US" dirty="0"/>
          </a:p>
        </p:txBody>
      </p:sp>
    </p:spTree>
    <p:extLst>
      <p:ext uri="{BB962C8B-B14F-4D97-AF65-F5344CB8AC3E}">
        <p14:creationId xmlns:p14="http://schemas.microsoft.com/office/powerpoint/2010/main" val="378052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Details	</a:t>
            </a:r>
            <a:endParaRPr lang="en-US" dirty="0"/>
          </a:p>
        </p:txBody>
      </p:sp>
      <p:sp>
        <p:nvSpPr>
          <p:cNvPr id="3" name="Content Placeholder 2"/>
          <p:cNvSpPr>
            <a:spLocks noGrp="1"/>
          </p:cNvSpPr>
          <p:nvPr>
            <p:ph sz="quarter" idx="1"/>
          </p:nvPr>
        </p:nvSpPr>
        <p:spPr/>
        <p:txBody>
          <a:bodyPr/>
          <a:lstStyle/>
          <a:p>
            <a:r>
              <a:rPr lang="en-US" dirty="0" smtClean="0"/>
              <a:t>The subject real estate is currently owned by Ambassador Campus Properties, LLC.</a:t>
            </a:r>
          </a:p>
          <a:p>
            <a:pPr lvl="1"/>
            <a:r>
              <a:rPr lang="en-US" dirty="0" smtClean="0">
                <a:solidFill>
                  <a:schemeClr val="tx1"/>
                </a:solidFill>
              </a:rPr>
              <a:t>Upon approval of the rezoning petition and receipt of tax credit funding for construction of the development, the property will be conveyed to Brightpoint as part of a charitable transaction.</a:t>
            </a:r>
          </a:p>
          <a:p>
            <a:pPr lvl="1"/>
            <a:r>
              <a:rPr lang="en-US" dirty="0" smtClean="0">
                <a:solidFill>
                  <a:schemeClr val="tx1"/>
                </a:solidFill>
              </a:rPr>
              <a:t>Pursuant to the terms of the agreement between Ambassador and Brightpoint, the property will remain subject to certain use covenants allowing the property to be re-captured by Ambassador in the event that the live-work concept is not fully and finally implemented</a:t>
            </a:r>
          </a:p>
        </p:txBody>
      </p:sp>
    </p:spTree>
    <p:extLst>
      <p:ext uri="{BB962C8B-B14F-4D97-AF65-F5344CB8AC3E}">
        <p14:creationId xmlns:p14="http://schemas.microsoft.com/office/powerpoint/2010/main" val="312077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on the Applicant</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Brightpoint is a private, non-profit agency that promotes economic and community development by providing resources, helping people gain access to opportunities, and teaching them the skills they need to be come self sufficient.</a:t>
            </a:r>
          </a:p>
          <a:p>
            <a:r>
              <a:rPr lang="en-US" dirty="0" smtClean="0"/>
              <a:t>This year Brightpoint is celebrating 50 years of activity in the Fort Wayne area, including providing one or more programs to over 35,000 people in 12 counties in northeast Indiana.</a:t>
            </a:r>
          </a:p>
          <a:p>
            <a:pPr lvl="1"/>
            <a:r>
              <a:rPr lang="en-US" dirty="0" smtClean="0">
                <a:solidFill>
                  <a:schemeClr val="tx1"/>
                </a:solidFill>
              </a:rPr>
              <a:t>Brightpoint was originally founded as the Allen County Economic Opportunity Council in 1965 but later changed its name to Community Action of Northeast Indiana (CANI).</a:t>
            </a:r>
          </a:p>
          <a:p>
            <a:pPr lvl="1"/>
            <a:endParaRPr lang="en-US" dirty="0" smtClean="0"/>
          </a:p>
          <a:p>
            <a:endParaRPr lang="en-US" dirty="0"/>
          </a:p>
        </p:txBody>
      </p:sp>
    </p:spTree>
    <p:extLst>
      <p:ext uri="{BB962C8B-B14F-4D97-AF65-F5344CB8AC3E}">
        <p14:creationId xmlns:p14="http://schemas.microsoft.com/office/powerpoint/2010/main" val="424931284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623</TotalTime>
  <Words>2631</Words>
  <Application>Microsoft Office PowerPoint</Application>
  <PresentationFormat>On-screen Show (4:3)</PresentationFormat>
  <Paragraphs>235</Paragraphs>
  <Slides>42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Georgia</vt:lpstr>
      <vt:lpstr>Wingdings</vt:lpstr>
      <vt:lpstr>Wingdings 2</vt:lpstr>
      <vt:lpstr>Civic</vt:lpstr>
      <vt:lpstr>Enterprise Pointe</vt:lpstr>
      <vt:lpstr>Introduction</vt:lpstr>
      <vt:lpstr>Presentation Overview</vt:lpstr>
      <vt:lpstr>Development Proposal</vt:lpstr>
      <vt:lpstr>Development Partners</vt:lpstr>
      <vt:lpstr>Project Details</vt:lpstr>
      <vt:lpstr>Project Details</vt:lpstr>
      <vt:lpstr>Project Details </vt:lpstr>
      <vt:lpstr>Background on the Applicant</vt:lpstr>
      <vt:lpstr>Background on the Applicant</vt:lpstr>
      <vt:lpstr>Background on the Applicant</vt:lpstr>
      <vt:lpstr>PowerPoint Presentation</vt:lpstr>
      <vt:lpstr>PowerPoint Presentation</vt:lpstr>
      <vt:lpstr>PowerPoint Presentation</vt:lpstr>
      <vt:lpstr>PowerPoint Presentation</vt:lpstr>
      <vt:lpstr>Requirements of Participation</vt:lpstr>
      <vt:lpstr>Requirements of Participation</vt:lpstr>
      <vt:lpstr>Requirements of Participation</vt:lpstr>
      <vt:lpstr>Requirements of Participation</vt:lpstr>
      <vt:lpstr>Business Development</vt:lpstr>
      <vt:lpstr>Business Development</vt:lpstr>
      <vt:lpstr>Business Development </vt:lpstr>
      <vt:lpstr>Funding</vt:lpstr>
      <vt:lpstr>Timeline</vt:lpstr>
      <vt:lpstr>Summary of Written Commitment</vt:lpstr>
      <vt:lpstr>Summary of Written Commitment </vt:lpstr>
      <vt:lpstr>Summary of Written Commitment </vt:lpstr>
      <vt:lpstr>Summary of Neighborhood Meetings</vt:lpstr>
      <vt:lpstr>Summary of Neighborhood Meetings</vt:lpstr>
      <vt:lpstr>Summary of Neighborhood Meetings</vt:lpstr>
      <vt:lpstr>Development Issues</vt:lpstr>
      <vt:lpstr>Development Issues</vt:lpstr>
      <vt:lpstr>Legal Test</vt:lpstr>
      <vt:lpstr>Legal Test</vt:lpstr>
      <vt:lpstr>Legal Test</vt:lpstr>
      <vt:lpstr>Legal Test</vt:lpstr>
      <vt:lpstr>Legal Test</vt:lpstr>
      <vt:lpstr>Legal Test</vt:lpstr>
      <vt:lpstr>Legal Test</vt:lpstr>
      <vt:lpstr>Legal Test</vt:lpstr>
      <vt:lpstr>Legal Test</vt:lpstr>
      <vt:lpstr>Questions and Comments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Fort Wayne Starter Village</dc:title>
  <dc:creator>Greg Majewski</dc:creator>
  <cp:lastModifiedBy>Joshua C. Neal</cp:lastModifiedBy>
  <cp:revision>79</cp:revision>
  <dcterms:created xsi:type="dcterms:W3CDTF">2006-08-16T00:00:00Z</dcterms:created>
  <dcterms:modified xsi:type="dcterms:W3CDTF">2015-06-03T17:54:04Z</dcterms:modified>
</cp:coreProperties>
</file>